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70" r:id="rId4"/>
    <p:sldId id="269" r:id="rId5"/>
    <p:sldId id="271" r:id="rId6"/>
    <p:sldId id="259" r:id="rId7"/>
    <p:sldId id="260" r:id="rId8"/>
    <p:sldId id="261" r:id="rId9"/>
    <p:sldId id="266" r:id="rId10"/>
    <p:sldId id="267" r:id="rId11"/>
    <p:sldId id="268" r:id="rId12"/>
    <p:sldId id="263" r:id="rId13"/>
    <p:sldId id="264" r:id="rId14"/>
    <p:sldId id="265" r:id="rId15"/>
    <p:sldId id="272" r:id="rId16"/>
    <p:sldId id="273"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1C13F-1DF3-4122-B045-3B2BB6F5382C}" v="570" dt="2023-05-24T17:03:41.055"/>
    <p1510:client id="{16ACCFB2-C5F3-46E8-B78A-711B0E2296F0}" v="576" dt="2023-05-24T14:21:05.290"/>
    <p1510:client id="{7D0CD6D8-39E4-4E52-B447-7F751C5CAAEA}" v="896" dt="2023-05-24T14:01:25.355"/>
    <p1510:client id="{D828DB90-271B-40B3-8D92-A36D3D3CB08E}" v="92" dt="2023-05-24T06:58:03.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5/24/2023</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950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5/24/2023</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93808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5/24/2023</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38683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5/24/2023</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36736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5/24/2023</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8869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5/24/2023</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2008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5/24/2023</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6211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5/24/2023</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6099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5/24/2023</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8490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5/24/2023</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544565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5/24/2023</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a:t>Click to edit Master title style</a:t>
            </a:r>
          </a:p>
        </p:txBody>
      </p:sp>
    </p:spTree>
    <p:extLst>
      <p:ext uri="{BB962C8B-B14F-4D97-AF65-F5344CB8AC3E}">
        <p14:creationId xmlns:p14="http://schemas.microsoft.com/office/powerpoint/2010/main" val="2702910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5/24/2023</a:t>
            </a:fld>
            <a:endParaRPr lang="en-US"/>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a:p>
        </p:txBody>
      </p:sp>
    </p:spTree>
    <p:extLst>
      <p:ext uri="{BB962C8B-B14F-4D97-AF65-F5344CB8AC3E}">
        <p14:creationId xmlns:p14="http://schemas.microsoft.com/office/powerpoint/2010/main" val="2414257931"/>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ngimg.com/download/79841"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top10x.wordpress.com/tag/bugatti-veyron/"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ommons.wikimedia.org/wiki/File:Lotus_340r_car.jpg"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Database_machine"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5" name="Straight Connector 24">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Free stock photo of car, parking lot, summer">
            <a:extLst>
              <a:ext uri="{FF2B5EF4-FFF2-40B4-BE49-F238E27FC236}">
                <a16:creationId xmlns:a16="http://schemas.microsoft.com/office/drawing/2014/main" id="{79A932C4-6030-4D74-B3D7-197DCF598854}"/>
              </a:ext>
            </a:extLst>
          </p:cNvPr>
          <p:cNvPicPr>
            <a:picLocks noChangeAspect="1"/>
          </p:cNvPicPr>
          <p:nvPr/>
        </p:nvPicPr>
        <p:blipFill rotWithShape="1">
          <a:blip r:embed="rId2"/>
          <a:srcRect t="11423" b="32047"/>
          <a:stretch/>
        </p:blipFill>
        <p:spPr>
          <a:xfrm>
            <a:off x="3093268" y="170607"/>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29" name="Freeform: Shape 28">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69627" y="1396102"/>
            <a:ext cx="6978441" cy="1395017"/>
          </a:xfrm>
        </p:spPr>
        <p:txBody>
          <a:bodyPr vert="horz" lIns="91440" tIns="45720" rIns="91440" bIns="45720" rtlCol="0" anchor="ctr">
            <a:noAutofit/>
          </a:bodyPr>
          <a:lstStyle/>
          <a:p>
            <a:pPr>
              <a:lnSpc>
                <a:spcPct val="90000"/>
              </a:lnSpc>
            </a:pPr>
            <a:r>
              <a:rPr lang="en-US" sz="3600" b="1" kern="1200" dirty="0">
                <a:solidFill>
                  <a:schemeClr val="tx1">
                    <a:lumMod val="85000"/>
                  </a:schemeClr>
                </a:solidFill>
                <a:latin typeface="+mj-lt"/>
                <a:ea typeface="+mj-ea"/>
                <a:cs typeface="+mj-cs"/>
              </a:rPr>
              <a:t>Car Parking System</a:t>
            </a:r>
            <a:endParaRPr lang="en-US" sz="3600" b="1" kern="1200" dirty="0">
              <a:solidFill>
                <a:schemeClr val="tx1">
                  <a:lumMod val="85000"/>
                </a:schemeClr>
              </a:solidFill>
              <a:latin typeface="+mj-lt"/>
            </a:endParaRPr>
          </a:p>
        </p:txBody>
      </p:sp>
      <p:sp>
        <p:nvSpPr>
          <p:cNvPr id="6" name="Subtitle 2">
            <a:extLst>
              <a:ext uri="{FF2B5EF4-FFF2-40B4-BE49-F238E27FC236}">
                <a16:creationId xmlns:a16="http://schemas.microsoft.com/office/drawing/2014/main" id="{6C5FBDD9-03B0-6067-6134-1E91C1A8B6EB}"/>
              </a:ext>
            </a:extLst>
          </p:cNvPr>
          <p:cNvSpPr>
            <a:spLocks noGrp="1"/>
          </p:cNvSpPr>
          <p:nvPr/>
        </p:nvSpPr>
        <p:spPr>
          <a:xfrm>
            <a:off x="381002" y="3128148"/>
            <a:ext cx="4005175" cy="1963604"/>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10000"/>
              </a:lnSpc>
              <a:buFont typeface="Arial" panose="020B0604020202020204" pitchFamily="34" charset="0"/>
              <a:buChar char="•"/>
            </a:pPr>
            <a:r>
              <a:rPr lang="en-US" sz="2000"/>
              <a:t>M Sita Chandra AP20110010782</a:t>
            </a:r>
          </a:p>
          <a:p>
            <a:pPr indent="-228600">
              <a:lnSpc>
                <a:spcPct val="110000"/>
              </a:lnSpc>
              <a:buFont typeface="Arial" panose="020B0604020202020204" pitchFamily="34" charset="0"/>
              <a:buChar char="•"/>
            </a:pPr>
            <a:r>
              <a:rPr lang="en-US" sz="2000"/>
              <a:t>B Bhargav AP20110010785</a:t>
            </a:r>
          </a:p>
          <a:p>
            <a:pPr indent="-228600">
              <a:lnSpc>
                <a:spcPct val="110000"/>
              </a:lnSpc>
              <a:buFont typeface="Arial" panose="020B0604020202020204" pitchFamily="34" charset="0"/>
              <a:buChar char="•"/>
            </a:pPr>
            <a:r>
              <a:rPr lang="en-US" sz="2000"/>
              <a:t>V Chaitanya AP20110010787</a:t>
            </a:r>
          </a:p>
          <a:p>
            <a:pPr indent="-228600">
              <a:lnSpc>
                <a:spcPct val="110000"/>
              </a:lnSpc>
              <a:buFont typeface="Arial" panose="020B0604020202020204" pitchFamily="34" charset="0"/>
              <a:buChar char="•"/>
            </a:pPr>
            <a:r>
              <a:rPr lang="en-US" sz="2000"/>
              <a:t>G Sumana Sree AP20110010808</a:t>
            </a:r>
          </a:p>
          <a:p>
            <a:pPr indent="-228600">
              <a:lnSpc>
                <a:spcPct val="110000"/>
              </a:lnSpc>
              <a:buFont typeface="Arial" panose="020B0604020202020204" pitchFamily="34" charset="0"/>
              <a:buChar char="•"/>
            </a:pPr>
            <a:r>
              <a:rPr lang="en-US" sz="2000"/>
              <a:t>T Dhanasri AP20110010781</a:t>
            </a:r>
          </a:p>
        </p:txBody>
      </p:sp>
    </p:spTree>
    <p:extLst>
      <p:ext uri="{BB962C8B-B14F-4D97-AF65-F5344CB8AC3E}">
        <p14:creationId xmlns:p14="http://schemas.microsoft.com/office/powerpoint/2010/main" val="2830153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5D9D-2A2F-70C2-2BB2-C1977FD722B2}"/>
              </a:ext>
            </a:extLst>
          </p:cNvPr>
          <p:cNvSpPr>
            <a:spLocks noGrp="1"/>
          </p:cNvSpPr>
          <p:nvPr>
            <p:ph type="title"/>
          </p:nvPr>
        </p:nvSpPr>
        <p:spPr>
          <a:xfrm>
            <a:off x="453571" y="2078"/>
            <a:ext cx="9905999" cy="1360898"/>
          </a:xfrm>
        </p:spPr>
        <p:txBody>
          <a:bodyPr/>
          <a:lstStyle/>
          <a:p>
            <a:r>
              <a:rPr lang="en-US" b="1" dirty="0">
                <a:latin typeface="Times New Roman"/>
                <a:cs typeface="Times New Roman"/>
              </a:rPr>
              <a:t>System Requirements</a:t>
            </a:r>
          </a:p>
        </p:txBody>
      </p:sp>
      <p:sp>
        <p:nvSpPr>
          <p:cNvPr id="3" name="Content Placeholder 2">
            <a:extLst>
              <a:ext uri="{FF2B5EF4-FFF2-40B4-BE49-F238E27FC236}">
                <a16:creationId xmlns:a16="http://schemas.microsoft.com/office/drawing/2014/main" id="{9435A0E0-5554-46B6-9D88-8E676F9B5CAF}"/>
              </a:ext>
            </a:extLst>
          </p:cNvPr>
          <p:cNvSpPr>
            <a:spLocks noGrp="1"/>
          </p:cNvSpPr>
          <p:nvPr>
            <p:ph idx="1"/>
          </p:nvPr>
        </p:nvSpPr>
        <p:spPr>
          <a:xfrm>
            <a:off x="526143" y="1122503"/>
            <a:ext cx="10293046" cy="4716165"/>
          </a:xfrm>
        </p:spPr>
        <p:txBody>
          <a:bodyPr vert="horz" lIns="91440" tIns="45720" rIns="91440" bIns="45720" rtlCol="0" anchor="t">
            <a:normAutofit/>
          </a:bodyPr>
          <a:lstStyle/>
          <a:p>
            <a:r>
              <a:rPr lang="en-US" b="1">
                <a:latin typeface="Walbaum Display"/>
              </a:rPr>
              <a:t>Software Requirement</a:t>
            </a:r>
          </a:p>
          <a:p>
            <a:pPr marL="0" indent="0">
              <a:buNone/>
            </a:pPr>
            <a:endParaRPr lang="en-US">
              <a:latin typeface="Walbaum Display"/>
            </a:endParaRPr>
          </a:p>
          <a:p>
            <a:pPr marL="0" indent="0">
              <a:buNone/>
            </a:pPr>
            <a:r>
              <a:rPr lang="en-US" b="1">
                <a:latin typeface="Times New Roman"/>
                <a:cs typeface="Times New Roman"/>
              </a:rPr>
              <a:t>Client Side</a:t>
            </a:r>
            <a:r>
              <a:rPr lang="en-US">
                <a:latin typeface="Walbaum Display"/>
              </a:rPr>
              <a:t>:</a:t>
            </a:r>
            <a:endParaRPr lang="en-US"/>
          </a:p>
          <a:p>
            <a:pPr marL="0" indent="0">
              <a:buNone/>
            </a:pPr>
            <a:endParaRPr lang="en-US">
              <a:latin typeface="Walbaum Display"/>
            </a:endParaRPr>
          </a:p>
          <a:p>
            <a:pPr marL="0" indent="0">
              <a:buNone/>
            </a:pPr>
            <a:endParaRPr lang="en-US">
              <a:latin typeface="Walbaum Display"/>
            </a:endParaRPr>
          </a:p>
          <a:p>
            <a:pPr marL="0" indent="0">
              <a:buNone/>
            </a:pPr>
            <a:endParaRPr lang="en-US">
              <a:latin typeface="Walbaum Display"/>
            </a:endParaRPr>
          </a:p>
          <a:p>
            <a:pPr marL="0" indent="0">
              <a:buNone/>
            </a:pPr>
            <a:endParaRPr lang="en-US">
              <a:latin typeface="Walbaum Display"/>
            </a:endParaRPr>
          </a:p>
          <a:p>
            <a:pPr marL="0" indent="0">
              <a:buNone/>
            </a:pPr>
            <a:r>
              <a:rPr lang="en-US" b="1">
                <a:latin typeface="Times New Roman"/>
                <a:cs typeface="Times New Roman"/>
              </a:rPr>
              <a:t>Server Side</a:t>
            </a:r>
            <a:r>
              <a:rPr lang="en-US">
                <a:latin typeface="Walbaum Display"/>
              </a:rPr>
              <a:t>:</a:t>
            </a:r>
          </a:p>
          <a:p>
            <a:pPr marL="0" indent="0">
              <a:buNone/>
            </a:pPr>
            <a:endParaRPr lang="en-US">
              <a:latin typeface="Walbaum Display"/>
            </a:endParaRPr>
          </a:p>
          <a:p>
            <a:pPr marL="0" indent="0">
              <a:buNone/>
            </a:pPr>
            <a:endParaRPr lang="en-US">
              <a:latin typeface="Walbaum Display"/>
            </a:endParaRPr>
          </a:p>
        </p:txBody>
      </p:sp>
      <p:graphicFrame>
        <p:nvGraphicFramePr>
          <p:cNvPr id="5" name="Table 4">
            <a:extLst>
              <a:ext uri="{FF2B5EF4-FFF2-40B4-BE49-F238E27FC236}">
                <a16:creationId xmlns:a16="http://schemas.microsoft.com/office/drawing/2014/main" id="{3034EA46-C866-E0A4-16BA-78C5995468F9}"/>
              </a:ext>
            </a:extLst>
          </p:cNvPr>
          <p:cNvGraphicFramePr>
            <a:graphicFrameLocks noGrp="1"/>
          </p:cNvGraphicFramePr>
          <p:nvPr>
            <p:extLst>
              <p:ext uri="{D42A27DB-BD31-4B8C-83A1-F6EECF244321}">
                <p14:modId xmlns:p14="http://schemas.microsoft.com/office/powerpoint/2010/main" val="2655237163"/>
              </p:ext>
            </p:extLst>
          </p:nvPr>
        </p:nvGraphicFramePr>
        <p:xfrm>
          <a:off x="2167526" y="1884439"/>
          <a:ext cx="6042660" cy="1097280"/>
        </p:xfrm>
        <a:graphic>
          <a:graphicData uri="http://schemas.openxmlformats.org/drawingml/2006/table">
            <a:tbl>
              <a:tblPr firstRow="1" firstCol="1" bandRow="1">
                <a:tableStyleId>{5C22544A-7EE6-4342-B048-85BDC9FD1C3A}</a:tableStyleId>
              </a:tblPr>
              <a:tblGrid>
                <a:gridCol w="3024505">
                  <a:extLst>
                    <a:ext uri="{9D8B030D-6E8A-4147-A177-3AD203B41FA5}">
                      <a16:colId xmlns:a16="http://schemas.microsoft.com/office/drawing/2014/main" val="1898089629"/>
                    </a:ext>
                  </a:extLst>
                </a:gridCol>
                <a:gridCol w="3018155">
                  <a:extLst>
                    <a:ext uri="{9D8B030D-6E8A-4147-A177-3AD203B41FA5}">
                      <a16:colId xmlns:a16="http://schemas.microsoft.com/office/drawing/2014/main" val="3460721798"/>
                    </a:ext>
                  </a:extLst>
                </a:gridCol>
              </a:tblGrid>
              <a:tr h="485140">
                <a:tc>
                  <a:txBody>
                    <a:bodyPr/>
                    <a:lstStyle/>
                    <a:p>
                      <a:endParaRPr lang="en-US">
                        <a:effectLst/>
                      </a:endParaRPr>
                    </a:p>
                    <a:p>
                      <a:r>
                        <a:rPr lang="en-US">
                          <a:effectLst/>
                        </a:rPr>
                        <a:t>Web Browser</a:t>
                      </a:r>
                    </a:p>
                  </a:txBody>
                  <a:tcPr marL="68580" marR="68580" marT="0" marB="0"/>
                </a:tc>
                <a:tc>
                  <a:txBody>
                    <a:bodyPr/>
                    <a:lstStyle/>
                    <a:p>
                      <a:pPr marL="76200"/>
                      <a:r>
                        <a:rPr lang="en-US" b="0">
                          <a:solidFill>
                            <a:schemeClr val="bg1"/>
                          </a:solidFill>
                          <a:effectLst/>
                        </a:rPr>
                        <a:t>Google Chrome or any compatible browser</a:t>
                      </a:r>
                    </a:p>
                  </a:txBody>
                  <a:tcPr marL="68580" marR="68580" marT="0" marB="0" anchor="b">
                    <a:solidFill>
                      <a:schemeClr val="accent1">
                        <a:lumMod val="40000"/>
                        <a:lumOff val="60000"/>
                      </a:schemeClr>
                    </a:solidFill>
                  </a:tcPr>
                </a:tc>
                <a:extLst>
                  <a:ext uri="{0D108BD9-81ED-4DB2-BD59-A6C34878D82A}">
                    <a16:rowId xmlns:a16="http://schemas.microsoft.com/office/drawing/2014/main" val="2226351149"/>
                  </a:ext>
                </a:extLst>
              </a:tr>
              <a:tr h="508000">
                <a:tc>
                  <a:txBody>
                    <a:bodyPr/>
                    <a:lstStyle/>
                    <a:p>
                      <a:endParaRPr lang="en-US">
                        <a:effectLst/>
                      </a:endParaRPr>
                    </a:p>
                    <a:p>
                      <a:r>
                        <a:rPr lang="en-US">
                          <a:effectLst/>
                        </a:rPr>
                        <a:t>Operating System</a:t>
                      </a:r>
                    </a:p>
                  </a:txBody>
                  <a:tcPr marL="68580" marR="68580" marT="0" marB="0"/>
                </a:tc>
                <a:tc>
                  <a:txBody>
                    <a:bodyPr/>
                    <a:lstStyle/>
                    <a:p>
                      <a:pPr marL="76200"/>
                      <a:r>
                        <a:rPr lang="en-US">
                          <a:effectLst/>
                        </a:rPr>
                        <a:t>Windows or any equivalent OS</a:t>
                      </a:r>
                    </a:p>
                  </a:txBody>
                  <a:tcPr marL="68580" marR="68580" marT="0" marB="0" anchor="b">
                    <a:solidFill>
                      <a:schemeClr val="accent1">
                        <a:lumMod val="40000"/>
                        <a:lumOff val="60000"/>
                      </a:schemeClr>
                    </a:solidFill>
                  </a:tcPr>
                </a:tc>
                <a:extLst>
                  <a:ext uri="{0D108BD9-81ED-4DB2-BD59-A6C34878D82A}">
                    <a16:rowId xmlns:a16="http://schemas.microsoft.com/office/drawing/2014/main" val="3865678947"/>
                  </a:ext>
                </a:extLst>
              </a:tr>
            </a:tbl>
          </a:graphicData>
        </a:graphic>
      </p:graphicFrame>
      <p:graphicFrame>
        <p:nvGraphicFramePr>
          <p:cNvPr id="8" name="Table 7">
            <a:extLst>
              <a:ext uri="{FF2B5EF4-FFF2-40B4-BE49-F238E27FC236}">
                <a16:creationId xmlns:a16="http://schemas.microsoft.com/office/drawing/2014/main" id="{6FA2AD83-13B6-3EF4-B054-DE9FBF98BF43}"/>
              </a:ext>
            </a:extLst>
          </p:cNvPr>
          <p:cNvGraphicFramePr>
            <a:graphicFrameLocks noGrp="1"/>
          </p:cNvGraphicFramePr>
          <p:nvPr>
            <p:extLst>
              <p:ext uri="{D42A27DB-BD31-4B8C-83A1-F6EECF244321}">
                <p14:modId xmlns:p14="http://schemas.microsoft.com/office/powerpoint/2010/main" val="903505810"/>
              </p:ext>
            </p:extLst>
          </p:nvPr>
        </p:nvGraphicFramePr>
        <p:xfrm>
          <a:off x="2152951" y="3773714"/>
          <a:ext cx="6413390" cy="2122873"/>
        </p:xfrm>
        <a:graphic>
          <a:graphicData uri="http://schemas.openxmlformats.org/drawingml/2006/table">
            <a:tbl>
              <a:tblPr firstRow="1" firstCol="1" bandRow="1">
                <a:tableStyleId>{5C22544A-7EE6-4342-B048-85BDC9FD1C3A}</a:tableStyleId>
              </a:tblPr>
              <a:tblGrid>
                <a:gridCol w="3206695">
                  <a:extLst>
                    <a:ext uri="{9D8B030D-6E8A-4147-A177-3AD203B41FA5}">
                      <a16:colId xmlns:a16="http://schemas.microsoft.com/office/drawing/2014/main" val="3837542369"/>
                    </a:ext>
                  </a:extLst>
                </a:gridCol>
                <a:gridCol w="3206695">
                  <a:extLst>
                    <a:ext uri="{9D8B030D-6E8A-4147-A177-3AD203B41FA5}">
                      <a16:colId xmlns:a16="http://schemas.microsoft.com/office/drawing/2014/main" val="1450969657"/>
                    </a:ext>
                  </a:extLst>
                </a:gridCol>
              </a:tblGrid>
              <a:tr h="328190">
                <a:tc>
                  <a:txBody>
                    <a:bodyPr/>
                    <a:lstStyle/>
                    <a:p>
                      <a:pPr marL="88900"/>
                      <a:r>
                        <a:rPr lang="en-US">
                          <a:effectLst/>
                        </a:rPr>
                        <a:t>Web Server</a:t>
                      </a:r>
                    </a:p>
                  </a:txBody>
                  <a:tcPr marL="68580" marR="68580" marT="0" marB="0" anchor="b"/>
                </a:tc>
                <a:tc>
                  <a:txBody>
                    <a:bodyPr/>
                    <a:lstStyle/>
                    <a:p>
                      <a:pPr marL="76200"/>
                      <a:r>
                        <a:rPr lang="en-US" b="0">
                          <a:solidFill>
                            <a:schemeClr val="bg1"/>
                          </a:solidFill>
                          <a:effectLst/>
                          <a:latin typeface="Times New Roman"/>
                        </a:rPr>
                        <a:t>APACHE</a:t>
                      </a:r>
                    </a:p>
                  </a:txBody>
                  <a:tcPr marL="68580" marR="68580" marT="0" marB="0" anchor="b">
                    <a:solidFill>
                      <a:schemeClr val="accent1">
                        <a:lumMod val="40000"/>
                        <a:lumOff val="60000"/>
                      </a:schemeClr>
                    </a:solidFill>
                  </a:tcPr>
                </a:tc>
                <a:extLst>
                  <a:ext uri="{0D108BD9-81ED-4DB2-BD59-A6C34878D82A}">
                    <a16:rowId xmlns:a16="http://schemas.microsoft.com/office/drawing/2014/main" val="3235521545"/>
                  </a:ext>
                </a:extLst>
              </a:tr>
              <a:tr h="341864">
                <a:tc>
                  <a:txBody>
                    <a:bodyPr/>
                    <a:lstStyle/>
                    <a:p>
                      <a:pPr marL="88900"/>
                      <a:r>
                        <a:rPr lang="en-US">
                          <a:effectLst/>
                        </a:rPr>
                        <a:t>Server side Language</a:t>
                      </a:r>
                    </a:p>
                  </a:txBody>
                  <a:tcPr marL="68580" marR="68580" marT="0" marB="0" anchor="b"/>
                </a:tc>
                <a:tc>
                  <a:txBody>
                    <a:bodyPr/>
                    <a:lstStyle/>
                    <a:p>
                      <a:pPr marL="76200"/>
                      <a:r>
                        <a:rPr lang="en-US">
                          <a:effectLst/>
                        </a:rPr>
                        <a:t>PHP5.6 or above version</a:t>
                      </a:r>
                    </a:p>
                  </a:txBody>
                  <a:tcPr marL="68580" marR="68580" marT="0" marB="0" anchor="b">
                    <a:solidFill>
                      <a:schemeClr val="accent1">
                        <a:lumMod val="40000"/>
                        <a:lumOff val="60000"/>
                      </a:schemeClr>
                    </a:solidFill>
                  </a:tcPr>
                </a:tc>
                <a:extLst>
                  <a:ext uri="{0D108BD9-81ED-4DB2-BD59-A6C34878D82A}">
                    <a16:rowId xmlns:a16="http://schemas.microsoft.com/office/drawing/2014/main" val="2456823709"/>
                  </a:ext>
                </a:extLst>
              </a:tr>
              <a:tr h="355539">
                <a:tc>
                  <a:txBody>
                    <a:bodyPr/>
                    <a:lstStyle/>
                    <a:p>
                      <a:pPr marL="88900"/>
                      <a:r>
                        <a:rPr lang="en-US">
                          <a:effectLst/>
                        </a:rPr>
                        <a:t>Database Server</a:t>
                      </a:r>
                    </a:p>
                  </a:txBody>
                  <a:tcPr marL="68580" marR="68580" marT="0" marB="0" anchor="b"/>
                </a:tc>
                <a:tc>
                  <a:txBody>
                    <a:bodyPr/>
                    <a:lstStyle/>
                    <a:p>
                      <a:pPr marL="76200"/>
                      <a:r>
                        <a:rPr lang="en-US">
                          <a:effectLst/>
                        </a:rPr>
                        <a:t>MYSQL</a:t>
                      </a:r>
                    </a:p>
                  </a:txBody>
                  <a:tcPr marL="68580" marR="68580" marT="0" marB="0" anchor="b">
                    <a:solidFill>
                      <a:schemeClr val="accent1">
                        <a:lumMod val="40000"/>
                        <a:lumOff val="60000"/>
                      </a:schemeClr>
                    </a:solidFill>
                  </a:tcPr>
                </a:tc>
                <a:extLst>
                  <a:ext uri="{0D108BD9-81ED-4DB2-BD59-A6C34878D82A}">
                    <a16:rowId xmlns:a16="http://schemas.microsoft.com/office/drawing/2014/main" val="4051110323"/>
                  </a:ext>
                </a:extLst>
              </a:tr>
              <a:tr h="492285">
                <a:tc>
                  <a:txBody>
                    <a:bodyPr/>
                    <a:lstStyle/>
                    <a:p>
                      <a:pPr marL="88900"/>
                      <a:r>
                        <a:rPr lang="en-US">
                          <a:effectLst/>
                        </a:rPr>
                        <a:t>Web Browser</a:t>
                      </a:r>
                    </a:p>
                  </a:txBody>
                  <a:tcPr marL="68580" marR="68580" marT="0" marB="0" anchor="b"/>
                </a:tc>
                <a:tc>
                  <a:txBody>
                    <a:bodyPr/>
                    <a:lstStyle/>
                    <a:p>
                      <a:pPr marL="76200"/>
                      <a:r>
                        <a:rPr lang="en-US">
                          <a:effectLst/>
                        </a:rPr>
                        <a:t>Google Chrome or any compatible browser</a:t>
                      </a:r>
                    </a:p>
                  </a:txBody>
                  <a:tcPr marL="68580" marR="68580" marT="0" marB="0" anchor="b">
                    <a:solidFill>
                      <a:schemeClr val="accent1">
                        <a:lumMod val="40000"/>
                        <a:lumOff val="60000"/>
                      </a:schemeClr>
                    </a:solidFill>
                  </a:tcPr>
                </a:tc>
                <a:extLst>
                  <a:ext uri="{0D108BD9-81ED-4DB2-BD59-A6C34878D82A}">
                    <a16:rowId xmlns:a16="http://schemas.microsoft.com/office/drawing/2014/main" val="1418688676"/>
                  </a:ext>
                </a:extLst>
              </a:tr>
              <a:tr h="492285">
                <a:tc>
                  <a:txBody>
                    <a:bodyPr/>
                    <a:lstStyle/>
                    <a:p>
                      <a:pPr marL="88900"/>
                      <a:r>
                        <a:rPr lang="en-US">
                          <a:effectLst/>
                        </a:rPr>
                        <a:t>Operating System</a:t>
                      </a:r>
                    </a:p>
                  </a:txBody>
                  <a:tcPr marL="68580" marR="68580" marT="0" marB="0" anchor="b"/>
                </a:tc>
                <a:tc>
                  <a:txBody>
                    <a:bodyPr/>
                    <a:lstStyle/>
                    <a:p>
                      <a:pPr marL="76200"/>
                      <a:r>
                        <a:rPr lang="en-US">
                          <a:effectLst/>
                        </a:rPr>
                        <a:t>Windows or any equivalent OS</a:t>
                      </a:r>
                    </a:p>
                  </a:txBody>
                  <a:tcPr marL="68580" marR="68580" marT="0" marB="0" anchor="b">
                    <a:solidFill>
                      <a:schemeClr val="accent1">
                        <a:lumMod val="40000"/>
                        <a:lumOff val="60000"/>
                      </a:schemeClr>
                    </a:solidFill>
                  </a:tcPr>
                </a:tc>
                <a:extLst>
                  <a:ext uri="{0D108BD9-81ED-4DB2-BD59-A6C34878D82A}">
                    <a16:rowId xmlns:a16="http://schemas.microsoft.com/office/drawing/2014/main" val="1970405049"/>
                  </a:ext>
                </a:extLst>
              </a:tr>
            </a:tbl>
          </a:graphicData>
        </a:graphic>
      </p:graphicFrame>
    </p:spTree>
    <p:extLst>
      <p:ext uri="{BB962C8B-B14F-4D97-AF65-F5344CB8AC3E}">
        <p14:creationId xmlns:p14="http://schemas.microsoft.com/office/powerpoint/2010/main" val="716996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F51EE1E-6258-4F09-963A-853315C6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EF6A14-D5A3-5D60-1109-610C1A76C364}"/>
              </a:ext>
            </a:extLst>
          </p:cNvPr>
          <p:cNvSpPr>
            <a:spLocks noGrp="1"/>
          </p:cNvSpPr>
          <p:nvPr>
            <p:ph type="title"/>
          </p:nvPr>
        </p:nvSpPr>
        <p:spPr>
          <a:xfrm>
            <a:off x="415120" y="213293"/>
            <a:ext cx="5999018" cy="1360898"/>
          </a:xfrm>
        </p:spPr>
        <p:txBody>
          <a:bodyPr>
            <a:normAutofit/>
          </a:bodyPr>
          <a:lstStyle/>
          <a:p>
            <a:r>
              <a:rPr lang="en-US" b="1" dirty="0">
                <a:latin typeface="Times New Roman"/>
                <a:cs typeface="Times New Roman"/>
              </a:rPr>
              <a:t>Proposed system</a:t>
            </a:r>
          </a:p>
        </p:txBody>
      </p:sp>
      <p:sp>
        <p:nvSpPr>
          <p:cNvPr id="3" name="Content Placeholder 2">
            <a:extLst>
              <a:ext uri="{FF2B5EF4-FFF2-40B4-BE49-F238E27FC236}">
                <a16:creationId xmlns:a16="http://schemas.microsoft.com/office/drawing/2014/main" id="{47D39A39-4090-47B3-90AB-3EE3ED8BD874}"/>
              </a:ext>
            </a:extLst>
          </p:cNvPr>
          <p:cNvSpPr>
            <a:spLocks noGrp="1"/>
          </p:cNvSpPr>
          <p:nvPr>
            <p:ph idx="1"/>
          </p:nvPr>
        </p:nvSpPr>
        <p:spPr>
          <a:xfrm>
            <a:off x="358255" y="1490414"/>
            <a:ext cx="7500582" cy="4249506"/>
          </a:xfrm>
        </p:spPr>
        <p:txBody>
          <a:bodyPr vert="horz" lIns="91440" tIns="45720" rIns="91440" bIns="45720" rtlCol="0" anchor="t">
            <a:noAutofit/>
          </a:bodyPr>
          <a:lstStyle/>
          <a:p>
            <a:pPr>
              <a:lnSpc>
                <a:spcPct val="110000"/>
              </a:lnSpc>
              <a:buFont typeface="Arial"/>
              <a:buChar char="•"/>
            </a:pPr>
            <a:r>
              <a:rPr lang="en-US" sz="1800" dirty="0">
                <a:latin typeface="Times New Roman"/>
                <a:cs typeface="Calibri"/>
              </a:rPr>
              <a:t>Our proposed car parking system consists of a web-technology based system which has admin and user as the main entities.</a:t>
            </a:r>
            <a:endParaRPr lang="en-US" sz="1800" dirty="0">
              <a:latin typeface="Times New Roman"/>
              <a:cs typeface="Times New Roman"/>
            </a:endParaRPr>
          </a:p>
          <a:p>
            <a:pPr>
              <a:lnSpc>
                <a:spcPct val="110000"/>
              </a:lnSpc>
              <a:buFont typeface="Arial"/>
              <a:buChar char="•"/>
            </a:pPr>
            <a:r>
              <a:rPr lang="en-US" sz="1800" dirty="0">
                <a:latin typeface="Times New Roman"/>
                <a:cs typeface="Calibri"/>
              </a:rPr>
              <a:t>The admin has the controls of entering incoming vehicle details and the user details of the vehicle, the user has the option to view the details of their vehicle.</a:t>
            </a:r>
          </a:p>
          <a:p>
            <a:pPr>
              <a:lnSpc>
                <a:spcPct val="110000"/>
              </a:lnSpc>
              <a:buFont typeface="Arial"/>
              <a:buChar char="•"/>
            </a:pPr>
            <a:r>
              <a:rPr lang="en-US" sz="1800" dirty="0">
                <a:latin typeface="Times New Roman"/>
                <a:cs typeface="Calibri"/>
              </a:rPr>
              <a:t>The user could view the parking charges leveraged on him/her and can also print his/her parking receipt.</a:t>
            </a:r>
          </a:p>
          <a:p>
            <a:pPr>
              <a:lnSpc>
                <a:spcPct val="110000"/>
              </a:lnSpc>
              <a:buFont typeface="Arial"/>
              <a:buChar char="•"/>
            </a:pPr>
            <a:r>
              <a:rPr lang="en-US" sz="1800" dirty="0">
                <a:latin typeface="Times New Roman"/>
                <a:cs typeface="Calibri"/>
              </a:rPr>
              <a:t>The admin has the options to view the registered users and can also record the outgoing vehicles from the parking lot</a:t>
            </a:r>
          </a:p>
          <a:p>
            <a:pPr>
              <a:lnSpc>
                <a:spcPct val="110000"/>
              </a:lnSpc>
              <a:buFont typeface="Arial"/>
              <a:buChar char="•"/>
            </a:pPr>
            <a:r>
              <a:rPr lang="en-US" sz="1800" dirty="0">
                <a:latin typeface="Times New Roman"/>
                <a:cs typeface="Calibri"/>
              </a:rPr>
              <a:t>This system has two modules:</a:t>
            </a:r>
          </a:p>
          <a:p>
            <a:pPr marL="571500" lvl="1" indent="-342900">
              <a:lnSpc>
                <a:spcPct val="110000"/>
              </a:lnSpc>
              <a:buAutoNum type="arabicPeriod"/>
            </a:pPr>
            <a:r>
              <a:rPr lang="en-US" i="0" dirty="0">
                <a:latin typeface="Times New Roman"/>
                <a:cs typeface="Times New Roman"/>
              </a:rPr>
              <a:t>Admin</a:t>
            </a:r>
          </a:p>
          <a:p>
            <a:pPr marL="571500" lvl="1" indent="-342900">
              <a:lnSpc>
                <a:spcPct val="110000"/>
              </a:lnSpc>
              <a:buAutoNum type="arabicPeriod"/>
            </a:pPr>
            <a:r>
              <a:rPr lang="en-US" i="0" dirty="0">
                <a:latin typeface="Times New Roman"/>
                <a:cs typeface="Times New Roman"/>
              </a:rPr>
              <a:t>User</a:t>
            </a:r>
          </a:p>
        </p:txBody>
      </p:sp>
      <p:pic>
        <p:nvPicPr>
          <p:cNvPr id="6" name="Picture 6" descr="Icon&#10;&#10;Description automatically generated">
            <a:extLst>
              <a:ext uri="{FF2B5EF4-FFF2-40B4-BE49-F238E27FC236}">
                <a16:creationId xmlns:a16="http://schemas.microsoft.com/office/drawing/2014/main" id="{97336890-4DCF-AD74-E9E6-3FF689AEF58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57310" y="1931097"/>
            <a:ext cx="3327437" cy="3327437"/>
          </a:xfrm>
          <a:prstGeom prst="rect">
            <a:avLst/>
          </a:prstGeom>
        </p:spPr>
      </p:pic>
      <p:cxnSp>
        <p:nvCxnSpPr>
          <p:cNvPr id="30" name="Straight Connector 29">
            <a:extLst>
              <a:ext uri="{FF2B5EF4-FFF2-40B4-BE49-F238E27FC236}">
                <a16:creationId xmlns:a16="http://schemas.microsoft.com/office/drawing/2014/main" id="{7FA07B03-7E5B-4F33-A494-D72BC5BEB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06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B415-DE4B-91C8-AE9A-0E0D593AD168}"/>
              </a:ext>
            </a:extLst>
          </p:cNvPr>
          <p:cNvSpPr>
            <a:spLocks noGrp="1"/>
          </p:cNvSpPr>
          <p:nvPr>
            <p:ph type="title"/>
          </p:nvPr>
        </p:nvSpPr>
        <p:spPr>
          <a:xfrm>
            <a:off x="428478" y="157149"/>
            <a:ext cx="9905999" cy="1360898"/>
          </a:xfrm>
        </p:spPr>
        <p:txBody>
          <a:bodyPr/>
          <a:lstStyle/>
          <a:p>
            <a:r>
              <a:rPr lang="en-US" b="1" dirty="0">
                <a:latin typeface="Times New Roman"/>
                <a:cs typeface="Times New Roman"/>
              </a:rPr>
              <a:t>Proposed System</a:t>
            </a:r>
          </a:p>
        </p:txBody>
      </p:sp>
      <p:sp>
        <p:nvSpPr>
          <p:cNvPr id="3" name="Content Placeholder 2">
            <a:extLst>
              <a:ext uri="{FF2B5EF4-FFF2-40B4-BE49-F238E27FC236}">
                <a16:creationId xmlns:a16="http://schemas.microsoft.com/office/drawing/2014/main" id="{99ADF9BC-7B4E-CA10-991F-D4CE3FD9D083}"/>
              </a:ext>
            </a:extLst>
          </p:cNvPr>
          <p:cNvSpPr>
            <a:spLocks noGrp="1"/>
          </p:cNvSpPr>
          <p:nvPr>
            <p:ph idx="1"/>
          </p:nvPr>
        </p:nvSpPr>
        <p:spPr>
          <a:xfrm>
            <a:off x="428479" y="1262952"/>
            <a:ext cx="10463282" cy="4636192"/>
          </a:xfrm>
        </p:spPr>
        <p:txBody>
          <a:bodyPr vert="horz" lIns="91440" tIns="45720" rIns="91440" bIns="45720" rtlCol="0" anchor="t">
            <a:normAutofit/>
          </a:bodyPr>
          <a:lstStyle/>
          <a:p>
            <a:r>
              <a:rPr lang="en-US" sz="2400" b="1">
                <a:latin typeface="Times New Roman"/>
                <a:cs typeface="Times New Roman"/>
              </a:rPr>
              <a:t>Admin module</a:t>
            </a:r>
          </a:p>
          <a:p>
            <a:pPr marL="0" indent="0">
              <a:buNone/>
            </a:pPr>
            <a:r>
              <a:rPr lang="en-US">
                <a:latin typeface="Times New Roman"/>
                <a:cs typeface="Times New Roman"/>
              </a:rPr>
              <a:t>The admin can briefly view the number of vehicle entries in a particular period. The number of vehicles which have entered the parking area today, the previous day and the last 7 days are displayed on the dashboard. He can add a car, manage car charges, access all car reports, parking numbers of every vehicle. Admin can also update his profile, change the password and recover the password.</a:t>
            </a:r>
            <a:endParaRPr lang="en-US" sz="1800">
              <a:latin typeface="Walbaum Display"/>
              <a:cs typeface="Times New Roman"/>
            </a:endParaRPr>
          </a:p>
          <a:p>
            <a:pPr marL="0" indent="0">
              <a:buNone/>
            </a:pPr>
            <a:r>
              <a:rPr lang="en-US" b="1">
                <a:latin typeface="Times New Roman"/>
                <a:cs typeface="Times New Roman"/>
              </a:rPr>
              <a:t>Admin back-end table</a:t>
            </a:r>
            <a:r>
              <a:rPr lang="en-US">
                <a:latin typeface="Times New Roman"/>
                <a:cs typeface="Times New Roman"/>
              </a:rPr>
              <a:t>:</a:t>
            </a:r>
            <a:br>
              <a:rPr lang="en-US">
                <a:latin typeface="Times New Roman"/>
                <a:cs typeface="Times New Roman"/>
              </a:rPr>
            </a:br>
            <a:r>
              <a:rPr lang="en-US">
                <a:latin typeface="Times New Roman"/>
                <a:cs typeface="Times New Roman"/>
              </a:rPr>
              <a:t>The admin table consists of the information related to the admin such as name, mobile number, email, etc.</a:t>
            </a:r>
          </a:p>
          <a:p>
            <a:pPr marL="0" indent="0">
              <a:buNone/>
            </a:pPr>
            <a:endParaRPr lang="en-US">
              <a:latin typeface="Times New Roman"/>
              <a:cs typeface="Times New Roman"/>
            </a:endParaRPr>
          </a:p>
          <a:p>
            <a:pPr marL="0" indent="0">
              <a:buNone/>
            </a:pPr>
            <a:endParaRPr lang="en-US">
              <a:latin typeface="Times New Roman"/>
              <a:cs typeface="Times New Roman"/>
            </a:endParaRPr>
          </a:p>
          <a:p>
            <a:pPr marL="0" indent="0">
              <a:buNone/>
            </a:pPr>
            <a:endParaRPr lang="en-US"/>
          </a:p>
        </p:txBody>
      </p:sp>
      <p:pic>
        <p:nvPicPr>
          <p:cNvPr id="4" name="Picture 4" descr="Graphical user interface&#10;&#10;Description automatically generated">
            <a:extLst>
              <a:ext uri="{FF2B5EF4-FFF2-40B4-BE49-F238E27FC236}">
                <a16:creationId xmlns:a16="http://schemas.microsoft.com/office/drawing/2014/main" id="{0E1E4643-69B1-76BF-4A52-752AC20F771D}"/>
              </a:ext>
            </a:extLst>
          </p:cNvPr>
          <p:cNvPicPr>
            <a:picLocks noChangeAspect="1"/>
          </p:cNvPicPr>
          <p:nvPr/>
        </p:nvPicPr>
        <p:blipFill>
          <a:blip r:embed="rId2"/>
          <a:stretch>
            <a:fillRect/>
          </a:stretch>
        </p:blipFill>
        <p:spPr>
          <a:xfrm>
            <a:off x="732973" y="5081699"/>
            <a:ext cx="10072913" cy="758601"/>
          </a:xfrm>
          <a:prstGeom prst="rect">
            <a:avLst/>
          </a:prstGeom>
        </p:spPr>
      </p:pic>
    </p:spTree>
    <p:extLst>
      <p:ext uri="{BB962C8B-B14F-4D97-AF65-F5344CB8AC3E}">
        <p14:creationId xmlns:p14="http://schemas.microsoft.com/office/powerpoint/2010/main" val="385647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2671-2A9A-4F20-96E3-986E59B2C981}"/>
              </a:ext>
            </a:extLst>
          </p:cNvPr>
          <p:cNvSpPr>
            <a:spLocks noGrp="1"/>
          </p:cNvSpPr>
          <p:nvPr>
            <p:ph type="title"/>
          </p:nvPr>
        </p:nvSpPr>
        <p:spPr>
          <a:xfrm>
            <a:off x="465667" y="219792"/>
            <a:ext cx="9905999" cy="1360898"/>
          </a:xfrm>
        </p:spPr>
        <p:txBody>
          <a:bodyPr/>
          <a:lstStyle/>
          <a:p>
            <a:r>
              <a:rPr lang="en-US" b="1" dirty="0">
                <a:latin typeface="Times New Roman"/>
                <a:cs typeface="Times New Roman"/>
              </a:rPr>
              <a:t>Proposed System</a:t>
            </a:r>
          </a:p>
        </p:txBody>
      </p:sp>
      <p:sp>
        <p:nvSpPr>
          <p:cNvPr id="3" name="Content Placeholder 2">
            <a:extLst>
              <a:ext uri="{FF2B5EF4-FFF2-40B4-BE49-F238E27FC236}">
                <a16:creationId xmlns:a16="http://schemas.microsoft.com/office/drawing/2014/main" id="{F0684982-08F9-AEC6-5B35-0DFFF787D677}"/>
              </a:ext>
            </a:extLst>
          </p:cNvPr>
          <p:cNvSpPr>
            <a:spLocks noGrp="1"/>
          </p:cNvSpPr>
          <p:nvPr>
            <p:ph idx="1"/>
          </p:nvPr>
        </p:nvSpPr>
        <p:spPr>
          <a:xfrm>
            <a:off x="465667" y="1243455"/>
            <a:ext cx="10583332" cy="4655689"/>
          </a:xfrm>
        </p:spPr>
        <p:txBody>
          <a:bodyPr vert="horz" lIns="91440" tIns="45720" rIns="91440" bIns="45720" rtlCol="0" anchor="t">
            <a:normAutofit/>
          </a:bodyPr>
          <a:lstStyle/>
          <a:p>
            <a:pPr marL="342900" indent="-342900"/>
            <a:r>
              <a:rPr lang="en-US" sz="2400" b="1">
                <a:latin typeface="Times New Roman"/>
                <a:cs typeface="Times New Roman"/>
              </a:rPr>
              <a:t>User module</a:t>
            </a:r>
          </a:p>
          <a:p>
            <a:pPr marL="0" indent="0">
              <a:buNone/>
            </a:pPr>
            <a:r>
              <a:rPr lang="en-US">
                <a:latin typeface="Times New Roman"/>
                <a:cs typeface="Times New Roman"/>
              </a:rPr>
              <a:t>In this section, the users can view the details of their car, which is parked by him/her. The user can also print their details or their parking receipt.</a:t>
            </a:r>
            <a:r>
              <a:rPr lang="en-US">
                <a:latin typeface="Times New Roman"/>
                <a:ea typeface="+mn-lt"/>
                <a:cs typeface="Times New Roman"/>
              </a:rPr>
              <a:t> Users can also update his profile, change the password and recover the password</a:t>
            </a:r>
            <a:r>
              <a:rPr lang="en-US" b="1">
                <a:latin typeface="Times New Roman"/>
                <a:ea typeface="+mn-lt"/>
                <a:cs typeface="Times New Roman"/>
              </a:rPr>
              <a:t>.</a:t>
            </a:r>
            <a:endParaRPr lang="en-US">
              <a:latin typeface="Times New Roman"/>
              <a:cs typeface="Times New Roman"/>
            </a:endParaRPr>
          </a:p>
          <a:p>
            <a:pPr marL="0" indent="0">
              <a:buNone/>
            </a:pPr>
            <a:r>
              <a:rPr lang="en-US" b="1">
                <a:latin typeface="Times New Roman"/>
                <a:cs typeface="Times New Roman"/>
              </a:rPr>
              <a:t>User back-end table</a:t>
            </a:r>
            <a:r>
              <a:rPr lang="en-US">
                <a:latin typeface="Times New Roman"/>
                <a:cs typeface="Times New Roman"/>
              </a:rPr>
              <a:t>:</a:t>
            </a:r>
          </a:p>
          <a:p>
            <a:pPr marL="0" indent="0">
              <a:buNone/>
            </a:pPr>
            <a:r>
              <a:rPr lang="en-US">
                <a:latin typeface="Times New Roman"/>
                <a:cs typeface="Times New Roman"/>
              </a:rPr>
              <a:t>The users table contains the information of all the users that have registered through the register page of the car parking system.</a:t>
            </a:r>
          </a:p>
          <a:p>
            <a:pPr marL="0" indent="0">
              <a:buNone/>
            </a:pPr>
            <a:endParaRPr lang="en-US">
              <a:latin typeface="Times New Roman"/>
              <a:cs typeface="Times New Roman"/>
            </a:endParaRPr>
          </a:p>
          <a:p>
            <a:pPr marL="0" indent="0">
              <a:buNone/>
            </a:pPr>
            <a:endParaRPr lang="en-US" b="1">
              <a:latin typeface="Times New Roman"/>
              <a:cs typeface="Times New Roman"/>
            </a:endParaRPr>
          </a:p>
        </p:txBody>
      </p:sp>
      <p:pic>
        <p:nvPicPr>
          <p:cNvPr id="4" name="Picture 4" descr="Graphical user interface, text, application&#10;&#10;Description automatically generated">
            <a:extLst>
              <a:ext uri="{FF2B5EF4-FFF2-40B4-BE49-F238E27FC236}">
                <a16:creationId xmlns:a16="http://schemas.microsoft.com/office/drawing/2014/main" id="{F8BE6D4C-521E-F5C8-5750-356B17E6F518}"/>
              </a:ext>
            </a:extLst>
          </p:cNvPr>
          <p:cNvPicPr>
            <a:picLocks noChangeAspect="1"/>
          </p:cNvPicPr>
          <p:nvPr/>
        </p:nvPicPr>
        <p:blipFill>
          <a:blip r:embed="rId2"/>
          <a:stretch>
            <a:fillRect/>
          </a:stretch>
        </p:blipFill>
        <p:spPr>
          <a:xfrm>
            <a:off x="636210" y="4643750"/>
            <a:ext cx="9528628" cy="908784"/>
          </a:xfrm>
          <a:prstGeom prst="rect">
            <a:avLst/>
          </a:prstGeom>
        </p:spPr>
      </p:pic>
    </p:spTree>
    <p:extLst>
      <p:ext uri="{BB962C8B-B14F-4D97-AF65-F5344CB8AC3E}">
        <p14:creationId xmlns:p14="http://schemas.microsoft.com/office/powerpoint/2010/main" val="4269734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E2A00-C43E-CD2C-11AA-B64F31D39159}"/>
              </a:ext>
            </a:extLst>
          </p:cNvPr>
          <p:cNvSpPr>
            <a:spLocks noGrp="1"/>
          </p:cNvSpPr>
          <p:nvPr>
            <p:ph type="title"/>
          </p:nvPr>
        </p:nvSpPr>
        <p:spPr>
          <a:xfrm>
            <a:off x="356810" y="98842"/>
            <a:ext cx="7810169" cy="1360898"/>
          </a:xfrm>
        </p:spPr>
        <p:txBody>
          <a:bodyPr>
            <a:normAutofit/>
          </a:bodyPr>
          <a:lstStyle/>
          <a:p>
            <a:r>
              <a:rPr lang="en-US" b="1" dirty="0">
                <a:latin typeface="Times New Roman"/>
                <a:cs typeface="Times New Roman"/>
              </a:rPr>
              <a:t>Proposed System</a:t>
            </a:r>
          </a:p>
        </p:txBody>
      </p:sp>
      <p:sp>
        <p:nvSpPr>
          <p:cNvPr id="12" name="Content Placeholder 11">
            <a:extLst>
              <a:ext uri="{FF2B5EF4-FFF2-40B4-BE49-F238E27FC236}">
                <a16:creationId xmlns:a16="http://schemas.microsoft.com/office/drawing/2014/main" id="{AB0103FB-4369-9226-C3DF-765FAF57E305}"/>
              </a:ext>
            </a:extLst>
          </p:cNvPr>
          <p:cNvSpPr>
            <a:spLocks noGrp="1"/>
          </p:cNvSpPr>
          <p:nvPr>
            <p:ph idx="1"/>
          </p:nvPr>
        </p:nvSpPr>
        <p:spPr>
          <a:xfrm>
            <a:off x="429380" y="1279744"/>
            <a:ext cx="8749398" cy="4435257"/>
          </a:xfrm>
        </p:spPr>
        <p:txBody>
          <a:bodyPr vert="horz" lIns="91440" tIns="45720" rIns="91440" bIns="45720" rtlCol="0" anchor="t">
            <a:normAutofit/>
          </a:bodyPr>
          <a:lstStyle/>
          <a:p>
            <a:r>
              <a:rPr lang="en-US">
                <a:latin typeface="Times New Roman"/>
                <a:cs typeface="Times New Roman"/>
              </a:rPr>
              <a:t>There is another major database table in back-end</a:t>
            </a:r>
          </a:p>
          <a:p>
            <a:pPr marL="0" indent="0">
              <a:buNone/>
            </a:pPr>
            <a:r>
              <a:rPr lang="en-US" b="1">
                <a:latin typeface="Times New Roman"/>
                <a:cs typeface="Times New Roman"/>
              </a:rPr>
              <a:t>Vehicle Table:</a:t>
            </a:r>
          </a:p>
          <a:p>
            <a:pPr marL="0" indent="0">
              <a:buNone/>
            </a:pPr>
            <a:r>
              <a:rPr lang="en-US">
                <a:latin typeface="Times New Roman"/>
                <a:cs typeface="Times New Roman"/>
              </a:rPr>
              <a:t>The vehicle table contains the information of all the cars that have entered and exited the parking area. It also contains the information of the user that uses the vehicle(car).</a:t>
            </a:r>
          </a:p>
          <a:p>
            <a:pPr marL="0" indent="0">
              <a:buNone/>
            </a:pPr>
            <a:endParaRPr lang="en-US">
              <a:latin typeface="Times New Roman"/>
              <a:cs typeface="Times New Roman"/>
            </a:endParaRPr>
          </a:p>
        </p:txBody>
      </p:sp>
      <p:pic>
        <p:nvPicPr>
          <p:cNvPr id="8" name="Picture 8" descr="A picture containing electronics, circuit&#10;&#10;Description automatically generated">
            <a:extLst>
              <a:ext uri="{FF2B5EF4-FFF2-40B4-BE49-F238E27FC236}">
                <a16:creationId xmlns:a16="http://schemas.microsoft.com/office/drawing/2014/main" id="{B146B9CD-F979-9AF0-BF41-C2A889971A10}"/>
              </a:ext>
            </a:extLst>
          </p:cNvPr>
          <p:cNvPicPr>
            <a:picLocks noChangeAspect="1"/>
          </p:cNvPicPr>
          <p:nvPr/>
        </p:nvPicPr>
        <p:blipFill rotWithShape="1">
          <a:blip r:embed="rId2">
            <a:alphaModFix/>
          </a:blip>
          <a:srcRect l="32228"/>
          <a:stretch/>
        </p:blipFill>
        <p:spPr>
          <a:xfrm>
            <a:off x="4634621" y="10"/>
            <a:ext cx="7557379" cy="6857990"/>
          </a:xfrm>
          <a:custGeom>
            <a:avLst/>
            <a:gdLst/>
            <a:ahLst/>
            <a:cxnLst/>
            <a:rect l="l" t="t" r="r" b="b"/>
            <a:pathLst>
              <a:path w="7557379" h="6858000">
                <a:moveTo>
                  <a:pt x="62130" y="0"/>
                </a:moveTo>
                <a:lnTo>
                  <a:pt x="7557379" y="0"/>
                </a:lnTo>
                <a:lnTo>
                  <a:pt x="7557379" y="6858000"/>
                </a:lnTo>
                <a:lnTo>
                  <a:pt x="0" y="6858000"/>
                </a:lnTo>
                <a:lnTo>
                  <a:pt x="0" y="6857999"/>
                </a:lnTo>
                <a:lnTo>
                  <a:pt x="736812" y="6857999"/>
                </a:lnTo>
                <a:lnTo>
                  <a:pt x="6722464" y="3"/>
                </a:lnTo>
                <a:lnTo>
                  <a:pt x="7041779" y="1"/>
                </a:lnTo>
                <a:lnTo>
                  <a:pt x="62130" y="1"/>
                </a:lnTo>
                <a:close/>
              </a:path>
            </a:pathLst>
          </a:custGeom>
        </p:spPr>
      </p:pic>
      <p:sp>
        <p:nvSpPr>
          <p:cNvPr id="17" name="Freeform: Shape 16">
            <a:extLst>
              <a:ext uri="{FF2B5EF4-FFF2-40B4-BE49-F238E27FC236}">
                <a16:creationId xmlns:a16="http://schemas.microsoft.com/office/drawing/2014/main" id="{6D6B3702-19B7-471C-974D-4A163151E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6547" y="0"/>
            <a:ext cx="6812757" cy="6858000"/>
          </a:xfrm>
          <a:custGeom>
            <a:avLst/>
            <a:gdLst>
              <a:gd name="connsiteX0" fmla="*/ 6010592 w 6899617"/>
              <a:gd name="connsiteY0" fmla="*/ 0 h 6858000"/>
              <a:gd name="connsiteX1" fmla="*/ 6899617 w 6899617"/>
              <a:gd name="connsiteY1" fmla="*/ 0 h 6858000"/>
              <a:gd name="connsiteX2" fmla="*/ 6899617 w 6899617"/>
              <a:gd name="connsiteY2" fmla="*/ 1529274 h 6858000"/>
              <a:gd name="connsiteX3" fmla="*/ 2229334 w 6899617"/>
              <a:gd name="connsiteY3" fmla="*/ 6858000 h 6858000"/>
              <a:gd name="connsiteX4" fmla="*/ 0 w 6899617"/>
              <a:gd name="connsiteY4" fmla="*/ 6858000 h 6858000"/>
              <a:gd name="connsiteX0" fmla="*/ 5966258 w 6855283"/>
              <a:gd name="connsiteY0" fmla="*/ 0 h 6858000"/>
              <a:gd name="connsiteX1" fmla="*/ 6855283 w 6855283"/>
              <a:gd name="connsiteY1" fmla="*/ 0 h 6858000"/>
              <a:gd name="connsiteX2" fmla="*/ 6855283 w 6855283"/>
              <a:gd name="connsiteY2" fmla="*/ 1529274 h 6858000"/>
              <a:gd name="connsiteX3" fmla="*/ 2185000 w 6855283"/>
              <a:gd name="connsiteY3" fmla="*/ 6858000 h 6858000"/>
              <a:gd name="connsiteX4" fmla="*/ 0 w 6855283"/>
              <a:gd name="connsiteY4" fmla="*/ 6858000 h 6858000"/>
              <a:gd name="connsiteX5" fmla="*/ 5966258 w 6855283"/>
              <a:gd name="connsiteY5" fmla="*/ 0 h 6858000"/>
              <a:gd name="connsiteX0" fmla="*/ 5966258 w 6855283"/>
              <a:gd name="connsiteY0" fmla="*/ 0 h 6858000"/>
              <a:gd name="connsiteX1" fmla="*/ 6810948 w 6855283"/>
              <a:gd name="connsiteY1" fmla="*/ 0 h 6858000"/>
              <a:gd name="connsiteX2" fmla="*/ 6855283 w 6855283"/>
              <a:gd name="connsiteY2" fmla="*/ 1529274 h 6858000"/>
              <a:gd name="connsiteX3" fmla="*/ 2185000 w 6855283"/>
              <a:gd name="connsiteY3" fmla="*/ 6858000 h 6858000"/>
              <a:gd name="connsiteX4" fmla="*/ 0 w 6855283"/>
              <a:gd name="connsiteY4" fmla="*/ 6858000 h 6858000"/>
              <a:gd name="connsiteX5" fmla="*/ 5966258 w 6855283"/>
              <a:gd name="connsiteY5" fmla="*/ 0 h 6858000"/>
              <a:gd name="connsiteX0" fmla="*/ 5966258 w 6810948"/>
              <a:gd name="connsiteY0" fmla="*/ 0 h 6858000"/>
              <a:gd name="connsiteX1" fmla="*/ 6810948 w 6810948"/>
              <a:gd name="connsiteY1" fmla="*/ 0 h 6858000"/>
              <a:gd name="connsiteX2" fmla="*/ 6799865 w 6810948"/>
              <a:gd name="connsiteY2" fmla="*/ 1562525 h 6858000"/>
              <a:gd name="connsiteX3" fmla="*/ 2185000 w 6810948"/>
              <a:gd name="connsiteY3" fmla="*/ 6858000 h 6858000"/>
              <a:gd name="connsiteX4" fmla="*/ 0 w 6810948"/>
              <a:gd name="connsiteY4" fmla="*/ 6858000 h 6858000"/>
              <a:gd name="connsiteX5" fmla="*/ 5966258 w 6810948"/>
              <a:gd name="connsiteY5" fmla="*/ 0 h 6858000"/>
              <a:gd name="connsiteX0" fmla="*/ 5966258 w 6810948"/>
              <a:gd name="connsiteY0" fmla="*/ 0 h 6858000"/>
              <a:gd name="connsiteX1" fmla="*/ 6810948 w 6810948"/>
              <a:gd name="connsiteY1" fmla="*/ 0 h 6858000"/>
              <a:gd name="connsiteX2" fmla="*/ 6799865 w 6810948"/>
              <a:gd name="connsiteY2" fmla="*/ 1551442 h 6858000"/>
              <a:gd name="connsiteX3" fmla="*/ 2185000 w 6810948"/>
              <a:gd name="connsiteY3" fmla="*/ 6858000 h 6858000"/>
              <a:gd name="connsiteX4" fmla="*/ 0 w 6810948"/>
              <a:gd name="connsiteY4" fmla="*/ 6858000 h 6858000"/>
              <a:gd name="connsiteX5" fmla="*/ 5966258 w 6810948"/>
              <a:gd name="connsiteY5" fmla="*/ 0 h 6858000"/>
              <a:gd name="connsiteX0" fmla="*/ 5966258 w 6812757"/>
              <a:gd name="connsiteY0" fmla="*/ 0 h 6858000"/>
              <a:gd name="connsiteX1" fmla="*/ 6810948 w 6812757"/>
              <a:gd name="connsiteY1" fmla="*/ 0 h 6858000"/>
              <a:gd name="connsiteX2" fmla="*/ 6811779 w 6812757"/>
              <a:gd name="connsiteY2" fmla="*/ 1527614 h 6858000"/>
              <a:gd name="connsiteX3" fmla="*/ 2185000 w 6812757"/>
              <a:gd name="connsiteY3" fmla="*/ 6858000 h 6858000"/>
              <a:gd name="connsiteX4" fmla="*/ 0 w 6812757"/>
              <a:gd name="connsiteY4" fmla="*/ 6858000 h 6858000"/>
              <a:gd name="connsiteX5" fmla="*/ 5966258 w 6812757"/>
              <a:gd name="connsiteY5" fmla="*/ 0 h 6858000"/>
              <a:gd name="connsiteX0" fmla="*/ 5966258 w 6812757"/>
              <a:gd name="connsiteY0" fmla="*/ 0 h 6858000"/>
              <a:gd name="connsiteX1" fmla="*/ 6810948 w 6812757"/>
              <a:gd name="connsiteY1" fmla="*/ 0 h 6858000"/>
              <a:gd name="connsiteX2" fmla="*/ 6811779 w 6812757"/>
              <a:gd name="connsiteY2" fmla="*/ 1527614 h 6858000"/>
              <a:gd name="connsiteX3" fmla="*/ 2185000 w 6812757"/>
              <a:gd name="connsiteY3" fmla="*/ 6858000 h 6858000"/>
              <a:gd name="connsiteX4" fmla="*/ 0 w 6812757"/>
              <a:gd name="connsiteY4" fmla="*/ 6858000 h 6858000"/>
              <a:gd name="connsiteX5" fmla="*/ 5966258 w 681275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2757" h="6858000">
                <a:moveTo>
                  <a:pt x="5966258" y="0"/>
                </a:moveTo>
                <a:lnTo>
                  <a:pt x="6810948" y="0"/>
                </a:lnTo>
                <a:cubicBezTo>
                  <a:pt x="6807254" y="520842"/>
                  <a:pt x="6815473" y="1006772"/>
                  <a:pt x="6811779" y="1527614"/>
                </a:cubicBezTo>
                <a:lnTo>
                  <a:pt x="2185000" y="6858000"/>
                </a:lnTo>
                <a:lnTo>
                  <a:pt x="0" y="6858000"/>
                </a:lnTo>
                <a:lnTo>
                  <a:pt x="5966258" y="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9" name="Straight Connector 18">
            <a:extLst>
              <a:ext uri="{FF2B5EF4-FFF2-40B4-BE49-F238E27FC236}">
                <a16:creationId xmlns:a16="http://schemas.microsoft.com/office/drawing/2014/main" id="{50D86B0D-0E25-49AC-8123-2522E0A76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9">
            <a:extLst>
              <a:ext uri="{FF2B5EF4-FFF2-40B4-BE49-F238E27FC236}">
                <a16:creationId xmlns:a16="http://schemas.microsoft.com/office/drawing/2014/main" id="{62B26EFA-F2C2-10A0-B8F7-B15391A0EAD6}"/>
              </a:ext>
            </a:extLst>
          </p:cNvPr>
          <p:cNvPicPr>
            <a:picLocks noChangeAspect="1"/>
          </p:cNvPicPr>
          <p:nvPr/>
        </p:nvPicPr>
        <p:blipFill>
          <a:blip r:embed="rId3"/>
          <a:stretch>
            <a:fillRect/>
          </a:stretch>
        </p:blipFill>
        <p:spPr>
          <a:xfrm>
            <a:off x="1011163" y="3733108"/>
            <a:ext cx="9443961" cy="1883402"/>
          </a:xfrm>
          <a:prstGeom prst="rect">
            <a:avLst/>
          </a:prstGeom>
        </p:spPr>
      </p:pic>
    </p:spTree>
    <p:extLst>
      <p:ext uri="{BB962C8B-B14F-4D97-AF65-F5344CB8AC3E}">
        <p14:creationId xmlns:p14="http://schemas.microsoft.com/office/powerpoint/2010/main" val="3624447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14B79-B379-7294-FB02-CCABA219CF99}"/>
              </a:ext>
            </a:extLst>
          </p:cNvPr>
          <p:cNvSpPr>
            <a:spLocks noGrp="1"/>
          </p:cNvSpPr>
          <p:nvPr>
            <p:ph type="title"/>
          </p:nvPr>
        </p:nvSpPr>
        <p:spPr>
          <a:xfrm>
            <a:off x="358254" y="-2796"/>
            <a:ext cx="9905999" cy="1360898"/>
          </a:xfrm>
        </p:spPr>
        <p:txBody>
          <a:bodyPr/>
          <a:lstStyle/>
          <a:p>
            <a:r>
              <a:rPr lang="en-US" dirty="0"/>
              <a:t>Results</a:t>
            </a:r>
          </a:p>
        </p:txBody>
      </p:sp>
      <p:sp>
        <p:nvSpPr>
          <p:cNvPr id="3" name="Content Placeholder 2">
            <a:extLst>
              <a:ext uri="{FF2B5EF4-FFF2-40B4-BE49-F238E27FC236}">
                <a16:creationId xmlns:a16="http://schemas.microsoft.com/office/drawing/2014/main" id="{3092C62F-37B4-EB5C-54BA-89922277D87A}"/>
              </a:ext>
            </a:extLst>
          </p:cNvPr>
          <p:cNvSpPr>
            <a:spLocks noGrp="1"/>
          </p:cNvSpPr>
          <p:nvPr>
            <p:ph idx="1"/>
          </p:nvPr>
        </p:nvSpPr>
        <p:spPr>
          <a:xfrm>
            <a:off x="358254" y="1285698"/>
            <a:ext cx="10690745" cy="4613446"/>
          </a:xfrm>
        </p:spPr>
        <p:txBody>
          <a:bodyPr vert="horz" lIns="91440" tIns="45720" rIns="91440" bIns="45720" rtlCol="0" anchor="t">
            <a:normAutofit/>
          </a:bodyPr>
          <a:lstStyle/>
          <a:p>
            <a:r>
              <a:rPr lang="en-US" dirty="0"/>
              <a:t>Sign in page</a:t>
            </a:r>
          </a:p>
          <a:p>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C3AB3359-916C-FE8C-20EB-73B27E7011BC}"/>
              </a:ext>
            </a:extLst>
          </p:cNvPr>
          <p:cNvPicPr>
            <a:picLocks noChangeAspect="1"/>
          </p:cNvPicPr>
          <p:nvPr/>
        </p:nvPicPr>
        <p:blipFill rotWithShape="1">
          <a:blip r:embed="rId2"/>
          <a:srcRect l="18763" r="24094" b="261"/>
          <a:stretch/>
        </p:blipFill>
        <p:spPr>
          <a:xfrm>
            <a:off x="1255595" y="2113643"/>
            <a:ext cx="9406889" cy="3745311"/>
          </a:xfrm>
          <a:prstGeom prst="rect">
            <a:avLst/>
          </a:prstGeom>
        </p:spPr>
      </p:pic>
    </p:spTree>
    <p:extLst>
      <p:ext uri="{BB962C8B-B14F-4D97-AF65-F5344CB8AC3E}">
        <p14:creationId xmlns:p14="http://schemas.microsoft.com/office/powerpoint/2010/main" val="1092213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DE8F-9C20-821B-62F6-AE4CEA4C0665}"/>
              </a:ext>
            </a:extLst>
          </p:cNvPr>
          <p:cNvSpPr>
            <a:spLocks noGrp="1"/>
          </p:cNvSpPr>
          <p:nvPr>
            <p:ph type="title"/>
          </p:nvPr>
        </p:nvSpPr>
        <p:spPr>
          <a:xfrm>
            <a:off x="176284" y="88189"/>
            <a:ext cx="9905999" cy="1360898"/>
          </a:xfrm>
        </p:spPr>
        <p:txBody>
          <a:bodyPr/>
          <a:lstStyle/>
          <a:p>
            <a:r>
              <a:rPr lang="en-US" dirty="0"/>
              <a:t>Results</a:t>
            </a:r>
          </a:p>
        </p:txBody>
      </p:sp>
      <p:sp>
        <p:nvSpPr>
          <p:cNvPr id="3" name="Content Placeholder 2">
            <a:extLst>
              <a:ext uri="{FF2B5EF4-FFF2-40B4-BE49-F238E27FC236}">
                <a16:creationId xmlns:a16="http://schemas.microsoft.com/office/drawing/2014/main" id="{6A3167C4-316E-04CE-F621-8ED4772484BB}"/>
              </a:ext>
            </a:extLst>
          </p:cNvPr>
          <p:cNvSpPr>
            <a:spLocks noGrp="1"/>
          </p:cNvSpPr>
          <p:nvPr>
            <p:ph idx="1"/>
          </p:nvPr>
        </p:nvSpPr>
        <p:spPr>
          <a:xfrm>
            <a:off x="290015" y="1240206"/>
            <a:ext cx="10758984" cy="4658938"/>
          </a:xfrm>
        </p:spPr>
        <p:txBody>
          <a:bodyPr vert="horz" lIns="91440" tIns="45720" rIns="91440" bIns="45720" rtlCol="0" anchor="t">
            <a:normAutofit/>
          </a:bodyPr>
          <a:lstStyle/>
          <a:p>
            <a:r>
              <a:rPr lang="en-US" dirty="0"/>
              <a:t>Admin Dashboard</a:t>
            </a:r>
          </a:p>
          <a:p>
            <a:pPr marL="0" indent="0">
              <a:buNone/>
            </a:pPr>
            <a:endParaRPr lang="en-US" dirty="0"/>
          </a:p>
        </p:txBody>
      </p:sp>
      <p:pic>
        <p:nvPicPr>
          <p:cNvPr id="4" name="Picture 4" descr="Graphical user interface, application, website, Teams&#10;&#10;Description automatically generated">
            <a:extLst>
              <a:ext uri="{FF2B5EF4-FFF2-40B4-BE49-F238E27FC236}">
                <a16:creationId xmlns:a16="http://schemas.microsoft.com/office/drawing/2014/main" id="{5039B006-6906-0B77-FAEF-F3358B116C77}"/>
              </a:ext>
            </a:extLst>
          </p:cNvPr>
          <p:cNvPicPr>
            <a:picLocks noChangeAspect="1"/>
          </p:cNvPicPr>
          <p:nvPr/>
        </p:nvPicPr>
        <p:blipFill>
          <a:blip r:embed="rId2"/>
          <a:stretch>
            <a:fillRect/>
          </a:stretch>
        </p:blipFill>
        <p:spPr>
          <a:xfrm>
            <a:off x="891654" y="1884761"/>
            <a:ext cx="9896901" cy="4225791"/>
          </a:xfrm>
          <a:prstGeom prst="rect">
            <a:avLst/>
          </a:prstGeom>
        </p:spPr>
      </p:pic>
    </p:spTree>
    <p:extLst>
      <p:ext uri="{BB962C8B-B14F-4D97-AF65-F5344CB8AC3E}">
        <p14:creationId xmlns:p14="http://schemas.microsoft.com/office/powerpoint/2010/main" val="196320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A6BE-EE94-DD4E-82A0-4CFD12E2BFFD}"/>
              </a:ext>
            </a:extLst>
          </p:cNvPr>
          <p:cNvSpPr>
            <a:spLocks noGrp="1"/>
          </p:cNvSpPr>
          <p:nvPr>
            <p:ph type="title"/>
          </p:nvPr>
        </p:nvSpPr>
        <p:spPr>
          <a:xfrm>
            <a:off x="221776" y="76816"/>
            <a:ext cx="9905999" cy="1360898"/>
          </a:xfrm>
        </p:spPr>
        <p:txBody>
          <a:bodyPr/>
          <a:lstStyle/>
          <a:p>
            <a:r>
              <a:rPr lang="en-US" dirty="0"/>
              <a:t>Results</a:t>
            </a:r>
          </a:p>
        </p:txBody>
      </p:sp>
      <p:sp>
        <p:nvSpPr>
          <p:cNvPr id="3" name="Content Placeholder 2">
            <a:extLst>
              <a:ext uri="{FF2B5EF4-FFF2-40B4-BE49-F238E27FC236}">
                <a16:creationId xmlns:a16="http://schemas.microsoft.com/office/drawing/2014/main" id="{46751E4B-50B2-8F7E-CB3B-CACA1E3D59A1}"/>
              </a:ext>
            </a:extLst>
          </p:cNvPr>
          <p:cNvSpPr>
            <a:spLocks noGrp="1"/>
          </p:cNvSpPr>
          <p:nvPr>
            <p:ph idx="1"/>
          </p:nvPr>
        </p:nvSpPr>
        <p:spPr>
          <a:xfrm>
            <a:off x="335508" y="1308444"/>
            <a:ext cx="10713491" cy="4590700"/>
          </a:xfrm>
        </p:spPr>
        <p:txBody>
          <a:bodyPr vert="horz" lIns="91440" tIns="45720" rIns="91440" bIns="45720" rtlCol="0" anchor="t">
            <a:normAutofit/>
          </a:bodyPr>
          <a:lstStyle/>
          <a:p>
            <a:r>
              <a:rPr lang="en-US" dirty="0"/>
              <a:t>User dashboard</a:t>
            </a:r>
          </a:p>
          <a:p>
            <a:pPr marL="0" indent="0">
              <a:buNone/>
            </a:pP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6FDA046D-2136-7ECA-6FDB-D37CBBFAD528}"/>
              </a:ext>
            </a:extLst>
          </p:cNvPr>
          <p:cNvPicPr>
            <a:picLocks noChangeAspect="1"/>
          </p:cNvPicPr>
          <p:nvPr/>
        </p:nvPicPr>
        <p:blipFill>
          <a:blip r:embed="rId2"/>
          <a:stretch>
            <a:fillRect/>
          </a:stretch>
        </p:blipFill>
        <p:spPr>
          <a:xfrm>
            <a:off x="1096371" y="1825154"/>
            <a:ext cx="9931020" cy="4265394"/>
          </a:xfrm>
          <a:prstGeom prst="rect">
            <a:avLst/>
          </a:prstGeom>
        </p:spPr>
      </p:pic>
    </p:spTree>
    <p:extLst>
      <p:ext uri="{BB962C8B-B14F-4D97-AF65-F5344CB8AC3E}">
        <p14:creationId xmlns:p14="http://schemas.microsoft.com/office/powerpoint/2010/main" val="3689327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312A-8379-5180-5265-ADA2928CBFDD}"/>
              </a:ext>
            </a:extLst>
          </p:cNvPr>
          <p:cNvSpPr>
            <a:spLocks noGrp="1"/>
          </p:cNvSpPr>
          <p:nvPr>
            <p:ph type="title"/>
          </p:nvPr>
        </p:nvSpPr>
        <p:spPr>
          <a:xfrm>
            <a:off x="210403" y="156428"/>
            <a:ext cx="9905999" cy="1360898"/>
          </a:xfrm>
        </p:spPr>
        <p:txBody>
          <a:bodyPr/>
          <a:lstStyle/>
          <a:p>
            <a:r>
              <a:rPr lang="en-US" dirty="0"/>
              <a:t>Results</a:t>
            </a:r>
          </a:p>
        </p:txBody>
      </p:sp>
      <p:sp>
        <p:nvSpPr>
          <p:cNvPr id="3" name="Content Placeholder 2">
            <a:extLst>
              <a:ext uri="{FF2B5EF4-FFF2-40B4-BE49-F238E27FC236}">
                <a16:creationId xmlns:a16="http://schemas.microsoft.com/office/drawing/2014/main" id="{BE400B5F-A138-3AE4-153A-F582BD739EB3}"/>
              </a:ext>
            </a:extLst>
          </p:cNvPr>
          <p:cNvSpPr>
            <a:spLocks noGrp="1"/>
          </p:cNvSpPr>
          <p:nvPr>
            <p:ph idx="1"/>
          </p:nvPr>
        </p:nvSpPr>
        <p:spPr>
          <a:xfrm>
            <a:off x="290015" y="1342564"/>
            <a:ext cx="10758984" cy="4556580"/>
          </a:xfrm>
        </p:spPr>
        <p:txBody>
          <a:bodyPr vert="horz" lIns="91440" tIns="45720" rIns="91440" bIns="45720" rtlCol="0" anchor="t">
            <a:normAutofit/>
          </a:bodyPr>
          <a:lstStyle/>
          <a:p>
            <a:r>
              <a:rPr lang="en-US" dirty="0"/>
              <a:t>Admin can see/update all parked user's details</a:t>
            </a:r>
          </a:p>
          <a:p>
            <a:pPr marL="0" indent="0">
              <a:buNone/>
            </a:pPr>
            <a:endParaRPr lang="en-US" dirty="0"/>
          </a:p>
        </p:txBody>
      </p:sp>
      <p:pic>
        <p:nvPicPr>
          <p:cNvPr id="4" name="Picture 4" descr="Table&#10;&#10;Description automatically generated">
            <a:extLst>
              <a:ext uri="{FF2B5EF4-FFF2-40B4-BE49-F238E27FC236}">
                <a16:creationId xmlns:a16="http://schemas.microsoft.com/office/drawing/2014/main" id="{ADF11716-084E-4FF1-13B1-BF56FFFD169A}"/>
              </a:ext>
            </a:extLst>
          </p:cNvPr>
          <p:cNvPicPr>
            <a:picLocks noChangeAspect="1"/>
          </p:cNvPicPr>
          <p:nvPr/>
        </p:nvPicPr>
        <p:blipFill>
          <a:blip r:embed="rId2"/>
          <a:stretch>
            <a:fillRect/>
          </a:stretch>
        </p:blipFill>
        <p:spPr>
          <a:xfrm>
            <a:off x="516341" y="1902230"/>
            <a:ext cx="10977348" cy="4179481"/>
          </a:xfrm>
          <a:prstGeom prst="rect">
            <a:avLst/>
          </a:prstGeom>
        </p:spPr>
      </p:pic>
    </p:spTree>
    <p:extLst>
      <p:ext uri="{BB962C8B-B14F-4D97-AF65-F5344CB8AC3E}">
        <p14:creationId xmlns:p14="http://schemas.microsoft.com/office/powerpoint/2010/main" val="1519846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5">
            <a:extLst>
              <a:ext uri="{FF2B5EF4-FFF2-40B4-BE49-F238E27FC236}">
                <a16:creationId xmlns:a16="http://schemas.microsoft.com/office/drawing/2014/main" id="{20CC10FC-6518-423B-A972-3E4F7A4A8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7">
            <a:extLst>
              <a:ext uri="{FF2B5EF4-FFF2-40B4-BE49-F238E27FC236}">
                <a16:creationId xmlns:a16="http://schemas.microsoft.com/office/drawing/2014/main" id="{95D2D844-708E-4EAC-BF72-D7CE20B99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2" y="0"/>
            <a:ext cx="9103027" cy="6858000"/>
          </a:xfrm>
          <a:custGeom>
            <a:avLst/>
            <a:gdLst>
              <a:gd name="connsiteX0" fmla="*/ 6311486 w 9403920"/>
              <a:gd name="connsiteY0" fmla="*/ 0 h 6858000"/>
              <a:gd name="connsiteX1" fmla="*/ 8540820 w 9403920"/>
              <a:gd name="connsiteY1" fmla="*/ 0 h 6858000"/>
              <a:gd name="connsiteX2" fmla="*/ 8540819 w 9403920"/>
              <a:gd name="connsiteY2" fmla="*/ 1 h 6858000"/>
              <a:gd name="connsiteX3" fmla="*/ 8968550 w 9403920"/>
              <a:gd name="connsiteY3" fmla="*/ 1 h 6858000"/>
              <a:gd name="connsiteX4" fmla="*/ 9403920 w 9403920"/>
              <a:gd name="connsiteY4" fmla="*/ 1 h 6858000"/>
              <a:gd name="connsiteX5" fmla="*/ 9403920 w 9403920"/>
              <a:gd name="connsiteY5" fmla="*/ 6858000 h 6858000"/>
              <a:gd name="connsiteX6" fmla="*/ 6787053 w 9403920"/>
              <a:gd name="connsiteY6" fmla="*/ 6858000 h 6858000"/>
              <a:gd name="connsiteX7" fmla="*/ 6787053 w 9403920"/>
              <a:gd name="connsiteY7" fmla="*/ 6857999 h 6858000"/>
              <a:gd name="connsiteX8" fmla="*/ 2530229 w 9403920"/>
              <a:gd name="connsiteY8" fmla="*/ 6857999 h 6858000"/>
              <a:gd name="connsiteX9" fmla="*/ 2530228 w 9403920"/>
              <a:gd name="connsiteY9" fmla="*/ 6858000 h 6858000"/>
              <a:gd name="connsiteX10" fmla="*/ 300893 w 9403920"/>
              <a:gd name="connsiteY10" fmla="*/ 6858000 h 6858000"/>
              <a:gd name="connsiteX11" fmla="*/ 300894 w 9403920"/>
              <a:gd name="connsiteY11" fmla="*/ 6857999 h 6858000"/>
              <a:gd name="connsiteX12" fmla="*/ 0 w 9403920"/>
              <a:gd name="connsiteY12" fmla="*/ 6857999 h 6858000"/>
              <a:gd name="connsiteX13" fmla="*/ 300896 w 9403920"/>
              <a:gd name="connsiteY13" fmla="*/ 6857997 h 6858000"/>
              <a:gd name="connsiteX14" fmla="*/ 4740458 w 9403920"/>
              <a:gd name="connsiteY14" fmla="*/ 1792521 h 6858000"/>
              <a:gd name="connsiteX15" fmla="*/ 6304967 w 9403920"/>
              <a:gd name="connsiteY15" fmla="*/ 1 h 6858000"/>
              <a:gd name="connsiteX16" fmla="*/ 6311485 w 9403920"/>
              <a:gd name="connsiteY16" fmla="*/ 1 h 6858000"/>
              <a:gd name="connsiteX0" fmla="*/ 6311486 w 9403920"/>
              <a:gd name="connsiteY0" fmla="*/ 0 h 6858000"/>
              <a:gd name="connsiteX1" fmla="*/ 8540820 w 9403920"/>
              <a:gd name="connsiteY1" fmla="*/ 0 h 6858000"/>
              <a:gd name="connsiteX2" fmla="*/ 8968550 w 9403920"/>
              <a:gd name="connsiteY2" fmla="*/ 1 h 6858000"/>
              <a:gd name="connsiteX3" fmla="*/ 9403920 w 9403920"/>
              <a:gd name="connsiteY3" fmla="*/ 1 h 6858000"/>
              <a:gd name="connsiteX4" fmla="*/ 9403920 w 9403920"/>
              <a:gd name="connsiteY4" fmla="*/ 6858000 h 6858000"/>
              <a:gd name="connsiteX5" fmla="*/ 6787053 w 9403920"/>
              <a:gd name="connsiteY5" fmla="*/ 6858000 h 6858000"/>
              <a:gd name="connsiteX6" fmla="*/ 6787053 w 9403920"/>
              <a:gd name="connsiteY6" fmla="*/ 6857999 h 6858000"/>
              <a:gd name="connsiteX7" fmla="*/ 2530229 w 9403920"/>
              <a:gd name="connsiteY7" fmla="*/ 6857999 h 6858000"/>
              <a:gd name="connsiteX8" fmla="*/ 2530228 w 9403920"/>
              <a:gd name="connsiteY8" fmla="*/ 6858000 h 6858000"/>
              <a:gd name="connsiteX9" fmla="*/ 300893 w 9403920"/>
              <a:gd name="connsiteY9" fmla="*/ 6858000 h 6858000"/>
              <a:gd name="connsiteX10" fmla="*/ 300894 w 9403920"/>
              <a:gd name="connsiteY10" fmla="*/ 6857999 h 6858000"/>
              <a:gd name="connsiteX11" fmla="*/ 0 w 9403920"/>
              <a:gd name="connsiteY11" fmla="*/ 6857999 h 6858000"/>
              <a:gd name="connsiteX12" fmla="*/ 300896 w 9403920"/>
              <a:gd name="connsiteY12" fmla="*/ 6857997 h 6858000"/>
              <a:gd name="connsiteX13" fmla="*/ 4740458 w 9403920"/>
              <a:gd name="connsiteY13" fmla="*/ 1792521 h 6858000"/>
              <a:gd name="connsiteX14" fmla="*/ 6304967 w 9403920"/>
              <a:gd name="connsiteY14" fmla="*/ 1 h 6858000"/>
              <a:gd name="connsiteX15" fmla="*/ 6311485 w 9403920"/>
              <a:gd name="connsiteY15" fmla="*/ 1 h 6858000"/>
              <a:gd name="connsiteX16" fmla="*/ 6311486 w 9403920"/>
              <a:gd name="connsiteY16" fmla="*/ 0 h 6858000"/>
              <a:gd name="connsiteX0" fmla="*/ 6311486 w 9403920"/>
              <a:gd name="connsiteY0" fmla="*/ 0 h 6858000"/>
              <a:gd name="connsiteX1" fmla="*/ 8540820 w 9403920"/>
              <a:gd name="connsiteY1" fmla="*/ 0 h 6858000"/>
              <a:gd name="connsiteX2" fmla="*/ 9403920 w 9403920"/>
              <a:gd name="connsiteY2" fmla="*/ 1 h 6858000"/>
              <a:gd name="connsiteX3" fmla="*/ 9403920 w 9403920"/>
              <a:gd name="connsiteY3" fmla="*/ 6858000 h 6858000"/>
              <a:gd name="connsiteX4" fmla="*/ 6787053 w 9403920"/>
              <a:gd name="connsiteY4" fmla="*/ 6858000 h 6858000"/>
              <a:gd name="connsiteX5" fmla="*/ 6787053 w 9403920"/>
              <a:gd name="connsiteY5" fmla="*/ 6857999 h 6858000"/>
              <a:gd name="connsiteX6" fmla="*/ 2530229 w 9403920"/>
              <a:gd name="connsiteY6" fmla="*/ 6857999 h 6858000"/>
              <a:gd name="connsiteX7" fmla="*/ 2530228 w 9403920"/>
              <a:gd name="connsiteY7" fmla="*/ 6858000 h 6858000"/>
              <a:gd name="connsiteX8" fmla="*/ 300893 w 9403920"/>
              <a:gd name="connsiteY8" fmla="*/ 6858000 h 6858000"/>
              <a:gd name="connsiteX9" fmla="*/ 300894 w 9403920"/>
              <a:gd name="connsiteY9" fmla="*/ 6857999 h 6858000"/>
              <a:gd name="connsiteX10" fmla="*/ 0 w 9403920"/>
              <a:gd name="connsiteY10" fmla="*/ 6857999 h 6858000"/>
              <a:gd name="connsiteX11" fmla="*/ 300896 w 9403920"/>
              <a:gd name="connsiteY11" fmla="*/ 6857997 h 6858000"/>
              <a:gd name="connsiteX12" fmla="*/ 4740458 w 9403920"/>
              <a:gd name="connsiteY12" fmla="*/ 1792521 h 6858000"/>
              <a:gd name="connsiteX13" fmla="*/ 6304967 w 9403920"/>
              <a:gd name="connsiteY13" fmla="*/ 1 h 6858000"/>
              <a:gd name="connsiteX14" fmla="*/ 6311485 w 9403920"/>
              <a:gd name="connsiteY14" fmla="*/ 1 h 6858000"/>
              <a:gd name="connsiteX15" fmla="*/ 6311486 w 9403920"/>
              <a:gd name="connsiteY15"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4740458 w 9403920"/>
              <a:gd name="connsiteY11" fmla="*/ 1792521 h 6858000"/>
              <a:gd name="connsiteX12" fmla="*/ 6304967 w 9403920"/>
              <a:gd name="connsiteY12" fmla="*/ 1 h 6858000"/>
              <a:gd name="connsiteX13" fmla="*/ 6311485 w 9403920"/>
              <a:gd name="connsiteY13" fmla="*/ 1 h 6858000"/>
              <a:gd name="connsiteX14" fmla="*/ 6311486 w 9403920"/>
              <a:gd name="connsiteY14"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6304967 w 9403920"/>
              <a:gd name="connsiteY11" fmla="*/ 1 h 6858000"/>
              <a:gd name="connsiteX12" fmla="*/ 6311485 w 9403920"/>
              <a:gd name="connsiteY12" fmla="*/ 1 h 6858000"/>
              <a:gd name="connsiteX13" fmla="*/ 6311486 w 9403920"/>
              <a:gd name="connsiteY13"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2229335 w 9103027"/>
              <a:gd name="connsiteY6" fmla="*/ 6858000 h 6858000"/>
              <a:gd name="connsiteX7" fmla="*/ 0 w 9103027"/>
              <a:gd name="connsiteY7" fmla="*/ 6858000 h 6858000"/>
              <a:gd name="connsiteX8" fmla="*/ 1 w 9103027"/>
              <a:gd name="connsiteY8" fmla="*/ 6857999 h 6858000"/>
              <a:gd name="connsiteX9" fmla="*/ 3 w 9103027"/>
              <a:gd name="connsiteY9" fmla="*/ 6857997 h 6858000"/>
              <a:gd name="connsiteX10" fmla="*/ 6004074 w 9103027"/>
              <a:gd name="connsiteY10" fmla="*/ 1 h 6858000"/>
              <a:gd name="connsiteX11" fmla="*/ 6010592 w 9103027"/>
              <a:gd name="connsiteY11" fmla="*/ 1 h 6858000"/>
              <a:gd name="connsiteX12" fmla="*/ 6010593 w 9103027"/>
              <a:gd name="connsiteY12"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0 w 9103027"/>
              <a:gd name="connsiteY6" fmla="*/ 6858000 h 6858000"/>
              <a:gd name="connsiteX7" fmla="*/ 1 w 9103027"/>
              <a:gd name="connsiteY7" fmla="*/ 6857999 h 6858000"/>
              <a:gd name="connsiteX8" fmla="*/ 3 w 9103027"/>
              <a:gd name="connsiteY8" fmla="*/ 6857997 h 6858000"/>
              <a:gd name="connsiteX9" fmla="*/ 6004074 w 9103027"/>
              <a:gd name="connsiteY9" fmla="*/ 1 h 6858000"/>
              <a:gd name="connsiteX10" fmla="*/ 6010592 w 9103027"/>
              <a:gd name="connsiteY10" fmla="*/ 1 h 6858000"/>
              <a:gd name="connsiteX11" fmla="*/ 6010593 w 9103027"/>
              <a:gd name="connsiteY11"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2229336 w 9103027"/>
              <a:gd name="connsiteY4" fmla="*/ 6857999 h 6858000"/>
              <a:gd name="connsiteX5" fmla="*/ 0 w 9103027"/>
              <a:gd name="connsiteY5" fmla="*/ 6858000 h 6858000"/>
              <a:gd name="connsiteX6" fmla="*/ 1 w 9103027"/>
              <a:gd name="connsiteY6" fmla="*/ 6857999 h 6858000"/>
              <a:gd name="connsiteX7" fmla="*/ 3 w 9103027"/>
              <a:gd name="connsiteY7" fmla="*/ 6857997 h 6858000"/>
              <a:gd name="connsiteX8" fmla="*/ 6004074 w 9103027"/>
              <a:gd name="connsiteY8" fmla="*/ 1 h 6858000"/>
              <a:gd name="connsiteX9" fmla="*/ 6010592 w 9103027"/>
              <a:gd name="connsiteY9" fmla="*/ 1 h 6858000"/>
              <a:gd name="connsiteX10" fmla="*/ 6010593 w 9103027"/>
              <a:gd name="connsiteY10"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2229336 w 9103027"/>
              <a:gd name="connsiteY3" fmla="*/ 6857999 h 6858000"/>
              <a:gd name="connsiteX4" fmla="*/ 0 w 9103027"/>
              <a:gd name="connsiteY4" fmla="*/ 6858000 h 6858000"/>
              <a:gd name="connsiteX5" fmla="*/ 1 w 9103027"/>
              <a:gd name="connsiteY5" fmla="*/ 6857999 h 6858000"/>
              <a:gd name="connsiteX6" fmla="*/ 3 w 9103027"/>
              <a:gd name="connsiteY6" fmla="*/ 6857997 h 6858000"/>
              <a:gd name="connsiteX7" fmla="*/ 6004074 w 9103027"/>
              <a:gd name="connsiteY7" fmla="*/ 1 h 6858000"/>
              <a:gd name="connsiteX8" fmla="*/ 6010592 w 9103027"/>
              <a:gd name="connsiteY8" fmla="*/ 1 h 6858000"/>
              <a:gd name="connsiteX9" fmla="*/ 6010593 w 9103027"/>
              <a:gd name="connsiteY9"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0 w 9103027"/>
              <a:gd name="connsiteY3" fmla="*/ 6858000 h 6858000"/>
              <a:gd name="connsiteX4" fmla="*/ 1 w 9103027"/>
              <a:gd name="connsiteY4" fmla="*/ 6857999 h 6858000"/>
              <a:gd name="connsiteX5" fmla="*/ 3 w 9103027"/>
              <a:gd name="connsiteY5" fmla="*/ 6857997 h 6858000"/>
              <a:gd name="connsiteX6" fmla="*/ 6004074 w 9103027"/>
              <a:gd name="connsiteY6" fmla="*/ 1 h 6858000"/>
              <a:gd name="connsiteX7" fmla="*/ 6010592 w 9103027"/>
              <a:gd name="connsiteY7" fmla="*/ 1 h 6858000"/>
              <a:gd name="connsiteX8" fmla="*/ 6010593 w 9103027"/>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3027" h="6858000">
                <a:moveTo>
                  <a:pt x="6010593" y="0"/>
                </a:moveTo>
                <a:lnTo>
                  <a:pt x="9103027" y="1"/>
                </a:lnTo>
                <a:lnTo>
                  <a:pt x="9103027" y="6858000"/>
                </a:lnTo>
                <a:lnTo>
                  <a:pt x="0" y="6858000"/>
                </a:lnTo>
                <a:lnTo>
                  <a:pt x="1" y="6857999"/>
                </a:lnTo>
                <a:lnTo>
                  <a:pt x="3" y="6857997"/>
                </a:lnTo>
                <a:lnTo>
                  <a:pt x="6004074" y="1"/>
                </a:lnTo>
                <a:lnTo>
                  <a:pt x="6010592" y="1"/>
                </a:lnTo>
                <a:lnTo>
                  <a:pt x="6010593"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3" name="Picture 13">
            <a:extLst>
              <a:ext uri="{FF2B5EF4-FFF2-40B4-BE49-F238E27FC236}">
                <a16:creationId xmlns:a16="http://schemas.microsoft.com/office/drawing/2014/main" id="{269C6DDE-05A0-867A-E7B4-27B498831B87}"/>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6971" r="4765"/>
          <a:stretch/>
        </p:blipFill>
        <p:spPr>
          <a:xfrm>
            <a:off x="-852965" y="-511781"/>
            <a:ext cx="9102514" cy="6857990"/>
          </a:xfrm>
          <a:custGeom>
            <a:avLst/>
            <a:gdLst/>
            <a:ahLst/>
            <a:cxnLst/>
            <a:rect l="l" t="t" r="r" b="b"/>
            <a:pathLst>
              <a:path w="9102534" h="6858000">
                <a:moveTo>
                  <a:pt x="0" y="0"/>
                </a:moveTo>
                <a:lnTo>
                  <a:pt x="9102534" y="0"/>
                </a:lnTo>
                <a:lnTo>
                  <a:pt x="9102532" y="2"/>
                </a:lnTo>
                <a:cubicBezTo>
                  <a:pt x="9102532" y="3"/>
                  <a:pt x="9102531" y="3"/>
                  <a:pt x="9102531" y="4"/>
                </a:cubicBezTo>
                <a:lnTo>
                  <a:pt x="3091942" y="6858000"/>
                </a:lnTo>
                <a:lnTo>
                  <a:pt x="0" y="6858000"/>
                </a:lnTo>
                <a:close/>
              </a:path>
            </a:pathLst>
          </a:custGeom>
        </p:spPr>
      </p:pic>
      <p:sp>
        <p:nvSpPr>
          <p:cNvPr id="25" name="Freeform: Shape 29">
            <a:extLst>
              <a:ext uri="{FF2B5EF4-FFF2-40B4-BE49-F238E27FC236}">
                <a16:creationId xmlns:a16="http://schemas.microsoft.com/office/drawing/2014/main" id="{BFB227E1-F100-4CF9-9797-1E2001BBE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7A9032F-703E-20D2-4F07-F773BA2E1C26}"/>
              </a:ext>
            </a:extLst>
          </p:cNvPr>
          <p:cNvSpPr>
            <a:spLocks noGrp="1"/>
          </p:cNvSpPr>
          <p:nvPr>
            <p:ph type="title"/>
          </p:nvPr>
        </p:nvSpPr>
        <p:spPr>
          <a:xfrm>
            <a:off x="267270" y="453239"/>
            <a:ext cx="3813888" cy="1958340"/>
          </a:xfrm>
        </p:spPr>
        <p:txBody>
          <a:bodyPr vert="horz" lIns="91440" tIns="45720" rIns="91440" bIns="45720" rtlCol="0" anchor="t">
            <a:normAutofit/>
          </a:bodyPr>
          <a:lstStyle/>
          <a:p>
            <a:r>
              <a:rPr lang="en-US" kern="1200" dirty="0">
                <a:solidFill>
                  <a:srgbClr val="FFFFFF"/>
                </a:solidFill>
                <a:latin typeface="+mj-lt"/>
                <a:ea typeface="+mj-ea"/>
                <a:cs typeface="+mj-cs"/>
              </a:rPr>
              <a:t>Conclusion</a:t>
            </a:r>
          </a:p>
        </p:txBody>
      </p:sp>
      <p:sp>
        <p:nvSpPr>
          <p:cNvPr id="12" name="TextBox 11">
            <a:extLst>
              <a:ext uri="{FF2B5EF4-FFF2-40B4-BE49-F238E27FC236}">
                <a16:creationId xmlns:a16="http://schemas.microsoft.com/office/drawing/2014/main" id="{DAB684C0-4500-F7EA-9682-9FD21517636E}"/>
              </a:ext>
            </a:extLst>
          </p:cNvPr>
          <p:cNvSpPr txBox="1"/>
          <p:nvPr/>
        </p:nvSpPr>
        <p:spPr>
          <a:xfrm>
            <a:off x="5312325" y="1978400"/>
            <a:ext cx="6180226" cy="470331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110000"/>
              </a:lnSpc>
              <a:spcAft>
                <a:spcPts val="600"/>
              </a:spcAft>
            </a:pPr>
            <a:r>
              <a:rPr lang="en-US" sz="2000" dirty="0">
                <a:latin typeface="Times New Roman"/>
                <a:cs typeface="Times New Roman"/>
              </a:rPr>
              <a:t>In conclusion, a car parking system project holds immense potential to revolutionize parking management, reduce traffic congestion, and improve the overall parking experience. By leveraging web technologies, incorporating user-friendly interfaces, and embracing data-driven insights, the system can optimize parking operations, enhance convenience, and contribute to creating smarter and more sustainable urban environments.</a:t>
            </a:r>
          </a:p>
          <a:p>
            <a:pPr>
              <a:lnSpc>
                <a:spcPct val="110000"/>
              </a:lnSpc>
              <a:spcAft>
                <a:spcPts val="600"/>
              </a:spcAft>
            </a:pPr>
            <a:endParaRPr lang="en-US" sz="2000" dirty="0">
              <a:latin typeface="Times New Roman"/>
              <a:cs typeface="Times New Roman"/>
            </a:endParaRPr>
          </a:p>
          <a:p>
            <a:pPr algn="r">
              <a:lnSpc>
                <a:spcPct val="110000"/>
              </a:lnSpc>
              <a:spcAft>
                <a:spcPts val="600"/>
              </a:spcAft>
            </a:pPr>
            <a:endParaRPr lang="en-US" sz="1700" dirty="0"/>
          </a:p>
          <a:p>
            <a:pPr algn="r">
              <a:lnSpc>
                <a:spcPct val="110000"/>
              </a:lnSpc>
              <a:spcAft>
                <a:spcPts val="600"/>
              </a:spcAft>
            </a:pPr>
            <a:endParaRPr lang="en-US" sz="1700"/>
          </a:p>
        </p:txBody>
      </p:sp>
      <p:cxnSp>
        <p:nvCxnSpPr>
          <p:cNvPr id="27" name="Straight Connector 31">
            <a:extLst>
              <a:ext uri="{FF2B5EF4-FFF2-40B4-BE49-F238E27FC236}">
                <a16:creationId xmlns:a16="http://schemas.microsoft.com/office/drawing/2014/main" id="{A06758A3-C4A6-479A-8755-3BEC631429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674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itle 1">
            <a:extLst>
              <a:ext uri="{FF2B5EF4-FFF2-40B4-BE49-F238E27FC236}">
                <a16:creationId xmlns:a16="http://schemas.microsoft.com/office/drawing/2014/main" id="{BB4A9A1F-1388-0794-29EA-ED350BAAF8A4}"/>
              </a:ext>
            </a:extLst>
          </p:cNvPr>
          <p:cNvSpPr>
            <a:spLocks noGrp="1"/>
          </p:cNvSpPr>
          <p:nvPr/>
        </p:nvSpPr>
        <p:spPr>
          <a:xfrm>
            <a:off x="358255" y="-2794"/>
            <a:ext cx="5920740" cy="13608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600"/>
              </a:spcAft>
            </a:pPr>
            <a:r>
              <a:rPr lang="en-US" sz="4000" b="1" kern="1200">
                <a:solidFill>
                  <a:schemeClr val="tx1"/>
                </a:solidFill>
                <a:latin typeface="+mj-lt"/>
                <a:ea typeface="+mj-ea"/>
                <a:cs typeface="+mj-cs"/>
              </a:rPr>
              <a:t>Introduction</a:t>
            </a:r>
          </a:p>
        </p:txBody>
      </p:sp>
      <p:pic>
        <p:nvPicPr>
          <p:cNvPr id="132" name="Picture 131" descr="Cars parked in a line">
            <a:extLst>
              <a:ext uri="{FF2B5EF4-FFF2-40B4-BE49-F238E27FC236}">
                <a16:creationId xmlns:a16="http://schemas.microsoft.com/office/drawing/2014/main" id="{A33988ED-D966-EF07-3FF9-C9CDA304A98B}"/>
              </a:ext>
            </a:extLst>
          </p:cNvPr>
          <p:cNvPicPr>
            <a:picLocks noChangeAspect="1"/>
          </p:cNvPicPr>
          <p:nvPr/>
        </p:nvPicPr>
        <p:blipFill rotWithShape="1">
          <a:blip r:embed="rId2">
            <a:alphaModFix/>
          </a:blip>
          <a:srcRect l="22286" r="2179" b="6"/>
          <a:stretch/>
        </p:blipFill>
        <p:spPr>
          <a:xfrm>
            <a:off x="5280193" y="10"/>
            <a:ext cx="6911808" cy="6857990"/>
          </a:xfrm>
          <a:custGeom>
            <a:avLst/>
            <a:gdLst/>
            <a:ahLst/>
            <a:cxnLst/>
            <a:rect l="l" t="t" r="r" b="b"/>
            <a:pathLst>
              <a:path w="6911808" h="6858000">
                <a:moveTo>
                  <a:pt x="6001291" y="0"/>
                </a:moveTo>
                <a:lnTo>
                  <a:pt x="6010593" y="0"/>
                </a:lnTo>
                <a:lnTo>
                  <a:pt x="6911808" y="0"/>
                </a:lnTo>
                <a:lnTo>
                  <a:pt x="6911808" y="6858000"/>
                </a:lnTo>
                <a:lnTo>
                  <a:pt x="6094479" y="6858000"/>
                </a:lnTo>
                <a:lnTo>
                  <a:pt x="6001291" y="6858000"/>
                </a:lnTo>
                <a:lnTo>
                  <a:pt x="2229335" y="6858000"/>
                </a:lnTo>
                <a:lnTo>
                  <a:pt x="1633138" y="6858000"/>
                </a:lnTo>
                <a:lnTo>
                  <a:pt x="0" y="6858000"/>
                </a:lnTo>
                <a:lnTo>
                  <a:pt x="6001291" y="10614"/>
                </a:lnTo>
                <a:close/>
              </a:path>
            </a:pathLst>
          </a:custGeom>
        </p:spPr>
      </p:pic>
      <p:sp>
        <p:nvSpPr>
          <p:cNvPr id="64" name="TextBox 63">
            <a:extLst>
              <a:ext uri="{FF2B5EF4-FFF2-40B4-BE49-F238E27FC236}">
                <a16:creationId xmlns:a16="http://schemas.microsoft.com/office/drawing/2014/main" id="{E66DECC0-D768-B1EE-8F4A-D1BBCB2920CF}"/>
              </a:ext>
            </a:extLst>
          </p:cNvPr>
          <p:cNvSpPr txBox="1"/>
          <p:nvPr/>
        </p:nvSpPr>
        <p:spPr>
          <a:xfrm>
            <a:off x="85299" y="1308447"/>
            <a:ext cx="7943407" cy="457942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a:lnSpc>
                <a:spcPct val="110000"/>
              </a:lnSpc>
              <a:spcAft>
                <a:spcPts val="600"/>
              </a:spcAft>
              <a:buFont typeface="Arial"/>
              <a:buChar char="•"/>
            </a:pPr>
            <a:r>
              <a:rPr lang="en-US" sz="2000" dirty="0">
                <a:latin typeface="Times New Roman"/>
                <a:cs typeface="Times New Roman"/>
              </a:rPr>
              <a:t>A web-based car parking system manages records of incoming and outgoing cars in a parking area. It utilizes web technology for efficient data management. Users can access the system through a web interface. The system records vehicle details, tracks entry and exit times, and manages parking permits. It provides a centralized platform for monitoring and analyzing parking data. The system enhances efficiency and accuracy in managing parking operations.</a:t>
            </a:r>
            <a:endParaRPr lang="en-US" sz="2000">
              <a:latin typeface="Times New Roman"/>
              <a:cs typeface="Times New Roman"/>
            </a:endParaRPr>
          </a:p>
          <a:p>
            <a:pPr marL="285750" indent="-285750">
              <a:lnSpc>
                <a:spcPct val="110000"/>
              </a:lnSpc>
              <a:spcAft>
                <a:spcPts val="600"/>
              </a:spcAft>
              <a:buFont typeface="Arial"/>
              <a:buChar char="•"/>
            </a:pPr>
            <a:endParaRPr lang="en-US" sz="2000" dirty="0">
              <a:latin typeface="Times New Roman"/>
              <a:cs typeface="Times New Roman"/>
            </a:endParaRPr>
          </a:p>
          <a:p>
            <a:pPr marL="285750" indent="-285750">
              <a:buFont typeface="Arial"/>
              <a:buChar char="•"/>
            </a:pPr>
            <a:r>
              <a:rPr lang="en-US" sz="2000" dirty="0">
                <a:solidFill>
                  <a:srgbClr val="FFFFFF"/>
                </a:solidFill>
                <a:latin typeface="Times New Roman"/>
                <a:ea typeface="+mn-lt"/>
                <a:cs typeface="Times New Roman"/>
              </a:rPr>
              <a:t>Admins can easily retrieve data of vehicles that have used the parking system. They have full control over vehicle entry and exit. The system provides seamless access to data for efficient retrieval. Admins can monitor and manage all vehicles using the parking system. The system ensures secure and reliable data retrieval for administrative purposes.</a:t>
            </a:r>
            <a:endParaRPr lang="en-US" sz="2000">
              <a:solidFill>
                <a:srgbClr val="FFFFFF"/>
              </a:solidFill>
              <a:latin typeface="Times New Roman"/>
              <a:cs typeface="Times New Roman"/>
            </a:endParaRPr>
          </a:p>
        </p:txBody>
      </p:sp>
    </p:spTree>
    <p:extLst>
      <p:ext uri="{BB962C8B-B14F-4D97-AF65-F5344CB8AC3E}">
        <p14:creationId xmlns:p14="http://schemas.microsoft.com/office/powerpoint/2010/main" val="1031645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20B53-7C94-ACEA-6A65-DE9E87AF11AC}"/>
              </a:ext>
            </a:extLst>
          </p:cNvPr>
          <p:cNvSpPr>
            <a:spLocks noGrp="1"/>
          </p:cNvSpPr>
          <p:nvPr>
            <p:ph type="title"/>
          </p:nvPr>
        </p:nvSpPr>
        <p:spPr>
          <a:xfrm>
            <a:off x="142164" y="304280"/>
            <a:ext cx="7810169" cy="1360898"/>
          </a:xfrm>
        </p:spPr>
        <p:txBody>
          <a:bodyPr>
            <a:normAutofit/>
          </a:bodyPr>
          <a:lstStyle/>
          <a:p>
            <a:r>
              <a:rPr lang="en-US" dirty="0"/>
              <a:t>Future Work</a:t>
            </a:r>
          </a:p>
        </p:txBody>
      </p:sp>
      <p:sp>
        <p:nvSpPr>
          <p:cNvPr id="3" name="Content Placeholder 2">
            <a:extLst>
              <a:ext uri="{FF2B5EF4-FFF2-40B4-BE49-F238E27FC236}">
                <a16:creationId xmlns:a16="http://schemas.microsoft.com/office/drawing/2014/main" id="{95A2E0FA-FDCD-4998-89A4-DD760FA194D6}"/>
              </a:ext>
            </a:extLst>
          </p:cNvPr>
          <p:cNvSpPr>
            <a:spLocks noGrp="1"/>
          </p:cNvSpPr>
          <p:nvPr>
            <p:ph idx="1"/>
          </p:nvPr>
        </p:nvSpPr>
        <p:spPr>
          <a:xfrm>
            <a:off x="244522" y="2013581"/>
            <a:ext cx="7607569" cy="3382972"/>
          </a:xfrm>
        </p:spPr>
        <p:txBody>
          <a:bodyPr vert="horz" lIns="91440" tIns="45720" rIns="91440" bIns="45720" rtlCol="0">
            <a:normAutofit/>
          </a:bodyPr>
          <a:lstStyle/>
          <a:p>
            <a:pPr marL="0" indent="0">
              <a:buNone/>
            </a:pPr>
            <a:r>
              <a:rPr lang="en-US" dirty="0">
                <a:latin typeface="Walbaum Display"/>
              </a:rPr>
              <a:t>In future we would like to explore the integration of smart technologies into the parking system, such as sensors and IoT devices. This can enable real-time monitoring of parking space occupancy, intelligent parking guidance, and automated payment processes. Implementing smart parking solutions can further optimize parking operations and enhance user convenience.</a:t>
            </a:r>
            <a:endParaRPr lang="en-US"/>
          </a:p>
        </p:txBody>
      </p:sp>
      <p:pic>
        <p:nvPicPr>
          <p:cNvPr id="5" name="Picture 4" descr="Electronic circuit board">
            <a:extLst>
              <a:ext uri="{FF2B5EF4-FFF2-40B4-BE49-F238E27FC236}">
                <a16:creationId xmlns:a16="http://schemas.microsoft.com/office/drawing/2014/main" id="{7FD7D231-A7DE-31D6-B37C-9610FE856EDB}"/>
              </a:ext>
            </a:extLst>
          </p:cNvPr>
          <p:cNvPicPr>
            <a:picLocks noChangeAspect="1"/>
          </p:cNvPicPr>
          <p:nvPr/>
        </p:nvPicPr>
        <p:blipFill rotWithShape="1">
          <a:blip r:embed="rId2">
            <a:alphaModFix/>
          </a:blip>
          <a:srcRect l="26553" r="-3" b="-3"/>
          <a:stretch/>
        </p:blipFill>
        <p:spPr>
          <a:xfrm>
            <a:off x="4634621" y="10"/>
            <a:ext cx="7557379" cy="6857990"/>
          </a:xfrm>
          <a:custGeom>
            <a:avLst/>
            <a:gdLst/>
            <a:ahLst/>
            <a:cxnLst/>
            <a:rect l="l" t="t" r="r" b="b"/>
            <a:pathLst>
              <a:path w="7557379" h="6858000">
                <a:moveTo>
                  <a:pt x="62130" y="0"/>
                </a:moveTo>
                <a:lnTo>
                  <a:pt x="7557379" y="0"/>
                </a:lnTo>
                <a:lnTo>
                  <a:pt x="7557379" y="6858000"/>
                </a:lnTo>
                <a:lnTo>
                  <a:pt x="0" y="6858000"/>
                </a:lnTo>
                <a:lnTo>
                  <a:pt x="0" y="6857999"/>
                </a:lnTo>
                <a:lnTo>
                  <a:pt x="736812" y="6857999"/>
                </a:lnTo>
                <a:lnTo>
                  <a:pt x="6722464" y="3"/>
                </a:lnTo>
                <a:lnTo>
                  <a:pt x="7041779" y="1"/>
                </a:lnTo>
                <a:lnTo>
                  <a:pt x="62130" y="1"/>
                </a:lnTo>
                <a:close/>
              </a:path>
            </a:pathLst>
          </a:custGeom>
        </p:spPr>
      </p:pic>
      <p:sp>
        <p:nvSpPr>
          <p:cNvPr id="11" name="Freeform: Shape 10">
            <a:extLst>
              <a:ext uri="{FF2B5EF4-FFF2-40B4-BE49-F238E27FC236}">
                <a16:creationId xmlns:a16="http://schemas.microsoft.com/office/drawing/2014/main" id="{6D6B3702-19B7-471C-974D-4A163151E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6547" y="0"/>
            <a:ext cx="6812757" cy="6858000"/>
          </a:xfrm>
          <a:custGeom>
            <a:avLst/>
            <a:gdLst>
              <a:gd name="connsiteX0" fmla="*/ 6010592 w 6899617"/>
              <a:gd name="connsiteY0" fmla="*/ 0 h 6858000"/>
              <a:gd name="connsiteX1" fmla="*/ 6899617 w 6899617"/>
              <a:gd name="connsiteY1" fmla="*/ 0 h 6858000"/>
              <a:gd name="connsiteX2" fmla="*/ 6899617 w 6899617"/>
              <a:gd name="connsiteY2" fmla="*/ 1529274 h 6858000"/>
              <a:gd name="connsiteX3" fmla="*/ 2229334 w 6899617"/>
              <a:gd name="connsiteY3" fmla="*/ 6858000 h 6858000"/>
              <a:gd name="connsiteX4" fmla="*/ 0 w 6899617"/>
              <a:gd name="connsiteY4" fmla="*/ 6858000 h 6858000"/>
              <a:gd name="connsiteX0" fmla="*/ 5966258 w 6855283"/>
              <a:gd name="connsiteY0" fmla="*/ 0 h 6858000"/>
              <a:gd name="connsiteX1" fmla="*/ 6855283 w 6855283"/>
              <a:gd name="connsiteY1" fmla="*/ 0 h 6858000"/>
              <a:gd name="connsiteX2" fmla="*/ 6855283 w 6855283"/>
              <a:gd name="connsiteY2" fmla="*/ 1529274 h 6858000"/>
              <a:gd name="connsiteX3" fmla="*/ 2185000 w 6855283"/>
              <a:gd name="connsiteY3" fmla="*/ 6858000 h 6858000"/>
              <a:gd name="connsiteX4" fmla="*/ 0 w 6855283"/>
              <a:gd name="connsiteY4" fmla="*/ 6858000 h 6858000"/>
              <a:gd name="connsiteX5" fmla="*/ 5966258 w 6855283"/>
              <a:gd name="connsiteY5" fmla="*/ 0 h 6858000"/>
              <a:gd name="connsiteX0" fmla="*/ 5966258 w 6855283"/>
              <a:gd name="connsiteY0" fmla="*/ 0 h 6858000"/>
              <a:gd name="connsiteX1" fmla="*/ 6810948 w 6855283"/>
              <a:gd name="connsiteY1" fmla="*/ 0 h 6858000"/>
              <a:gd name="connsiteX2" fmla="*/ 6855283 w 6855283"/>
              <a:gd name="connsiteY2" fmla="*/ 1529274 h 6858000"/>
              <a:gd name="connsiteX3" fmla="*/ 2185000 w 6855283"/>
              <a:gd name="connsiteY3" fmla="*/ 6858000 h 6858000"/>
              <a:gd name="connsiteX4" fmla="*/ 0 w 6855283"/>
              <a:gd name="connsiteY4" fmla="*/ 6858000 h 6858000"/>
              <a:gd name="connsiteX5" fmla="*/ 5966258 w 6855283"/>
              <a:gd name="connsiteY5" fmla="*/ 0 h 6858000"/>
              <a:gd name="connsiteX0" fmla="*/ 5966258 w 6810948"/>
              <a:gd name="connsiteY0" fmla="*/ 0 h 6858000"/>
              <a:gd name="connsiteX1" fmla="*/ 6810948 w 6810948"/>
              <a:gd name="connsiteY1" fmla="*/ 0 h 6858000"/>
              <a:gd name="connsiteX2" fmla="*/ 6799865 w 6810948"/>
              <a:gd name="connsiteY2" fmla="*/ 1562525 h 6858000"/>
              <a:gd name="connsiteX3" fmla="*/ 2185000 w 6810948"/>
              <a:gd name="connsiteY3" fmla="*/ 6858000 h 6858000"/>
              <a:gd name="connsiteX4" fmla="*/ 0 w 6810948"/>
              <a:gd name="connsiteY4" fmla="*/ 6858000 h 6858000"/>
              <a:gd name="connsiteX5" fmla="*/ 5966258 w 6810948"/>
              <a:gd name="connsiteY5" fmla="*/ 0 h 6858000"/>
              <a:gd name="connsiteX0" fmla="*/ 5966258 w 6810948"/>
              <a:gd name="connsiteY0" fmla="*/ 0 h 6858000"/>
              <a:gd name="connsiteX1" fmla="*/ 6810948 w 6810948"/>
              <a:gd name="connsiteY1" fmla="*/ 0 h 6858000"/>
              <a:gd name="connsiteX2" fmla="*/ 6799865 w 6810948"/>
              <a:gd name="connsiteY2" fmla="*/ 1551442 h 6858000"/>
              <a:gd name="connsiteX3" fmla="*/ 2185000 w 6810948"/>
              <a:gd name="connsiteY3" fmla="*/ 6858000 h 6858000"/>
              <a:gd name="connsiteX4" fmla="*/ 0 w 6810948"/>
              <a:gd name="connsiteY4" fmla="*/ 6858000 h 6858000"/>
              <a:gd name="connsiteX5" fmla="*/ 5966258 w 6810948"/>
              <a:gd name="connsiteY5" fmla="*/ 0 h 6858000"/>
              <a:gd name="connsiteX0" fmla="*/ 5966258 w 6812757"/>
              <a:gd name="connsiteY0" fmla="*/ 0 h 6858000"/>
              <a:gd name="connsiteX1" fmla="*/ 6810948 w 6812757"/>
              <a:gd name="connsiteY1" fmla="*/ 0 h 6858000"/>
              <a:gd name="connsiteX2" fmla="*/ 6811779 w 6812757"/>
              <a:gd name="connsiteY2" fmla="*/ 1527614 h 6858000"/>
              <a:gd name="connsiteX3" fmla="*/ 2185000 w 6812757"/>
              <a:gd name="connsiteY3" fmla="*/ 6858000 h 6858000"/>
              <a:gd name="connsiteX4" fmla="*/ 0 w 6812757"/>
              <a:gd name="connsiteY4" fmla="*/ 6858000 h 6858000"/>
              <a:gd name="connsiteX5" fmla="*/ 5966258 w 6812757"/>
              <a:gd name="connsiteY5" fmla="*/ 0 h 6858000"/>
              <a:gd name="connsiteX0" fmla="*/ 5966258 w 6812757"/>
              <a:gd name="connsiteY0" fmla="*/ 0 h 6858000"/>
              <a:gd name="connsiteX1" fmla="*/ 6810948 w 6812757"/>
              <a:gd name="connsiteY1" fmla="*/ 0 h 6858000"/>
              <a:gd name="connsiteX2" fmla="*/ 6811779 w 6812757"/>
              <a:gd name="connsiteY2" fmla="*/ 1527614 h 6858000"/>
              <a:gd name="connsiteX3" fmla="*/ 2185000 w 6812757"/>
              <a:gd name="connsiteY3" fmla="*/ 6858000 h 6858000"/>
              <a:gd name="connsiteX4" fmla="*/ 0 w 6812757"/>
              <a:gd name="connsiteY4" fmla="*/ 6858000 h 6858000"/>
              <a:gd name="connsiteX5" fmla="*/ 5966258 w 681275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2757" h="6858000">
                <a:moveTo>
                  <a:pt x="5966258" y="0"/>
                </a:moveTo>
                <a:lnTo>
                  <a:pt x="6810948" y="0"/>
                </a:lnTo>
                <a:cubicBezTo>
                  <a:pt x="6807254" y="520842"/>
                  <a:pt x="6815473" y="1006772"/>
                  <a:pt x="6811779" y="1527614"/>
                </a:cubicBezTo>
                <a:lnTo>
                  <a:pt x="2185000" y="6858000"/>
                </a:lnTo>
                <a:lnTo>
                  <a:pt x="0" y="6858000"/>
                </a:lnTo>
                <a:lnTo>
                  <a:pt x="5966258" y="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50D86B0D-0E25-49AC-8123-2522E0A76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705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DD834-7DCA-12DB-713A-E6B1247B0CE9}"/>
              </a:ext>
            </a:extLst>
          </p:cNvPr>
          <p:cNvSpPr>
            <a:spLocks noGrp="1"/>
          </p:cNvSpPr>
          <p:nvPr>
            <p:ph type="title"/>
          </p:nvPr>
        </p:nvSpPr>
        <p:spPr>
          <a:xfrm>
            <a:off x="301388" y="190549"/>
            <a:ext cx="7810169" cy="1360898"/>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BBE52F55-3962-B977-ACAB-6EDFBD70A43D}"/>
              </a:ext>
            </a:extLst>
          </p:cNvPr>
          <p:cNvSpPr>
            <a:spLocks noGrp="1"/>
          </p:cNvSpPr>
          <p:nvPr>
            <p:ph idx="1"/>
          </p:nvPr>
        </p:nvSpPr>
        <p:spPr>
          <a:xfrm>
            <a:off x="665327" y="1251581"/>
            <a:ext cx="7323242" cy="5725837"/>
          </a:xfrm>
        </p:spPr>
        <p:txBody>
          <a:bodyPr vert="horz" lIns="91440" tIns="45720" rIns="91440" bIns="45720" rtlCol="0" anchor="t">
            <a:noAutofit/>
          </a:bodyPr>
          <a:lstStyle/>
          <a:p>
            <a:pPr>
              <a:lnSpc>
                <a:spcPct val="110000"/>
              </a:lnSpc>
            </a:pPr>
            <a:r>
              <a:rPr lang="en-US" dirty="0">
                <a:latin typeface="Times New Roman"/>
                <a:cs typeface="Times New Roman"/>
              </a:rPr>
              <a:t>For PHP</a:t>
            </a:r>
          </a:p>
          <a:p>
            <a:pPr lvl="1">
              <a:lnSpc>
                <a:spcPct val="110000"/>
              </a:lnSpc>
            </a:pPr>
            <a:r>
              <a:rPr lang="en-US" sz="2000" i="0" dirty="0">
                <a:latin typeface="Times New Roman"/>
                <a:cs typeface="Times New Roman"/>
              </a:rPr>
              <a:t>https://www.w3schools.com/php/default.asp</a:t>
            </a:r>
          </a:p>
          <a:p>
            <a:pPr lvl="1">
              <a:lnSpc>
                <a:spcPct val="110000"/>
              </a:lnSpc>
            </a:pPr>
            <a:r>
              <a:rPr lang="en-US" sz="2000" i="0" dirty="0">
                <a:latin typeface="Times New Roman"/>
                <a:cs typeface="Times New Roman"/>
              </a:rPr>
              <a:t>https://www.sitepoint.com/php/</a:t>
            </a:r>
          </a:p>
          <a:p>
            <a:pPr lvl="1">
              <a:lnSpc>
                <a:spcPct val="110000"/>
              </a:lnSpc>
            </a:pPr>
            <a:r>
              <a:rPr lang="en-US" sz="2000" i="0" dirty="0">
                <a:latin typeface="Times New Roman"/>
                <a:cs typeface="Times New Roman"/>
              </a:rPr>
              <a:t>https://www.php.net/</a:t>
            </a:r>
          </a:p>
          <a:p>
            <a:pPr marL="0" indent="0">
              <a:lnSpc>
                <a:spcPct val="110000"/>
              </a:lnSpc>
              <a:buNone/>
            </a:pPr>
            <a:endParaRPr lang="en-US" dirty="0">
              <a:latin typeface="Times New Roman"/>
              <a:cs typeface="Times New Roman"/>
            </a:endParaRPr>
          </a:p>
          <a:p>
            <a:pPr>
              <a:lnSpc>
                <a:spcPct val="110000"/>
              </a:lnSpc>
            </a:pPr>
            <a:r>
              <a:rPr lang="en-US" dirty="0">
                <a:latin typeface="Times New Roman"/>
                <a:cs typeface="Times New Roman"/>
              </a:rPr>
              <a:t>For MySQL</a:t>
            </a:r>
          </a:p>
          <a:p>
            <a:pPr lvl="1">
              <a:lnSpc>
                <a:spcPct val="110000"/>
              </a:lnSpc>
            </a:pPr>
            <a:r>
              <a:rPr lang="en-US" sz="2000" i="0" dirty="0">
                <a:latin typeface="Times New Roman"/>
                <a:cs typeface="Times New Roman"/>
              </a:rPr>
              <a:t>https://www.mysql.com/</a:t>
            </a:r>
          </a:p>
          <a:p>
            <a:pPr lvl="1">
              <a:lnSpc>
                <a:spcPct val="110000"/>
              </a:lnSpc>
            </a:pPr>
            <a:r>
              <a:rPr lang="en-US" sz="2000" i="0" dirty="0">
                <a:latin typeface="Times New Roman"/>
                <a:cs typeface="Times New Roman"/>
              </a:rPr>
              <a:t>http://www.mysqltutorial.org</a:t>
            </a:r>
          </a:p>
          <a:p>
            <a:pPr marL="0" indent="0">
              <a:lnSpc>
                <a:spcPct val="110000"/>
              </a:lnSpc>
              <a:buNone/>
            </a:pPr>
            <a:endParaRPr lang="en-US" dirty="0">
              <a:latin typeface="Times New Roman"/>
              <a:cs typeface="Times New Roman"/>
            </a:endParaRPr>
          </a:p>
          <a:p>
            <a:pPr>
              <a:lnSpc>
                <a:spcPct val="110000"/>
              </a:lnSpc>
            </a:pPr>
            <a:r>
              <a:rPr lang="en-US" dirty="0">
                <a:latin typeface="Times New Roman"/>
                <a:cs typeface="Times New Roman"/>
              </a:rPr>
              <a:t>For XAMPP</a:t>
            </a:r>
          </a:p>
          <a:p>
            <a:pPr lvl="1">
              <a:lnSpc>
                <a:spcPct val="110000"/>
              </a:lnSpc>
            </a:pPr>
            <a:r>
              <a:rPr lang="en-US" sz="2000" i="0" dirty="0">
                <a:latin typeface="Times New Roman"/>
                <a:cs typeface="Times New Roman"/>
              </a:rPr>
              <a:t>https://www.apachefriends.org/download.html</a:t>
            </a:r>
          </a:p>
          <a:p>
            <a:pPr>
              <a:lnSpc>
                <a:spcPct val="110000"/>
              </a:lnSpc>
            </a:pPr>
            <a:endParaRPr lang="en-US" sz="1100"/>
          </a:p>
        </p:txBody>
      </p:sp>
      <p:pic>
        <p:nvPicPr>
          <p:cNvPr id="5" name="Picture 4" descr="Computer script on a screen">
            <a:extLst>
              <a:ext uri="{FF2B5EF4-FFF2-40B4-BE49-F238E27FC236}">
                <a16:creationId xmlns:a16="http://schemas.microsoft.com/office/drawing/2014/main" id="{35D90567-1E05-1221-03AE-D438A7D1B13B}"/>
              </a:ext>
            </a:extLst>
          </p:cNvPr>
          <p:cNvPicPr>
            <a:picLocks noChangeAspect="1"/>
          </p:cNvPicPr>
          <p:nvPr/>
        </p:nvPicPr>
        <p:blipFill rotWithShape="1">
          <a:blip r:embed="rId2">
            <a:alphaModFix/>
          </a:blip>
          <a:srcRect r="26550" b="-3"/>
          <a:stretch/>
        </p:blipFill>
        <p:spPr>
          <a:xfrm>
            <a:off x="4634621" y="10"/>
            <a:ext cx="7557379" cy="6857990"/>
          </a:xfrm>
          <a:custGeom>
            <a:avLst/>
            <a:gdLst/>
            <a:ahLst/>
            <a:cxnLst/>
            <a:rect l="l" t="t" r="r" b="b"/>
            <a:pathLst>
              <a:path w="7557379" h="6858000">
                <a:moveTo>
                  <a:pt x="62130" y="0"/>
                </a:moveTo>
                <a:lnTo>
                  <a:pt x="7557379" y="0"/>
                </a:lnTo>
                <a:lnTo>
                  <a:pt x="7557379" y="6858000"/>
                </a:lnTo>
                <a:lnTo>
                  <a:pt x="0" y="6858000"/>
                </a:lnTo>
                <a:lnTo>
                  <a:pt x="0" y="6857999"/>
                </a:lnTo>
                <a:lnTo>
                  <a:pt x="736812" y="6857999"/>
                </a:lnTo>
                <a:lnTo>
                  <a:pt x="6722464" y="3"/>
                </a:lnTo>
                <a:lnTo>
                  <a:pt x="7041779" y="1"/>
                </a:lnTo>
                <a:lnTo>
                  <a:pt x="62130" y="1"/>
                </a:lnTo>
                <a:close/>
              </a:path>
            </a:pathLst>
          </a:custGeom>
        </p:spPr>
      </p:pic>
      <p:sp>
        <p:nvSpPr>
          <p:cNvPr id="11" name="Freeform: Shape 10">
            <a:extLst>
              <a:ext uri="{FF2B5EF4-FFF2-40B4-BE49-F238E27FC236}">
                <a16:creationId xmlns:a16="http://schemas.microsoft.com/office/drawing/2014/main" id="{6D6B3702-19B7-471C-974D-4A163151E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6547" y="0"/>
            <a:ext cx="6812757" cy="6858000"/>
          </a:xfrm>
          <a:custGeom>
            <a:avLst/>
            <a:gdLst>
              <a:gd name="connsiteX0" fmla="*/ 6010592 w 6899617"/>
              <a:gd name="connsiteY0" fmla="*/ 0 h 6858000"/>
              <a:gd name="connsiteX1" fmla="*/ 6899617 w 6899617"/>
              <a:gd name="connsiteY1" fmla="*/ 0 h 6858000"/>
              <a:gd name="connsiteX2" fmla="*/ 6899617 w 6899617"/>
              <a:gd name="connsiteY2" fmla="*/ 1529274 h 6858000"/>
              <a:gd name="connsiteX3" fmla="*/ 2229334 w 6899617"/>
              <a:gd name="connsiteY3" fmla="*/ 6858000 h 6858000"/>
              <a:gd name="connsiteX4" fmla="*/ 0 w 6899617"/>
              <a:gd name="connsiteY4" fmla="*/ 6858000 h 6858000"/>
              <a:gd name="connsiteX0" fmla="*/ 5966258 w 6855283"/>
              <a:gd name="connsiteY0" fmla="*/ 0 h 6858000"/>
              <a:gd name="connsiteX1" fmla="*/ 6855283 w 6855283"/>
              <a:gd name="connsiteY1" fmla="*/ 0 h 6858000"/>
              <a:gd name="connsiteX2" fmla="*/ 6855283 w 6855283"/>
              <a:gd name="connsiteY2" fmla="*/ 1529274 h 6858000"/>
              <a:gd name="connsiteX3" fmla="*/ 2185000 w 6855283"/>
              <a:gd name="connsiteY3" fmla="*/ 6858000 h 6858000"/>
              <a:gd name="connsiteX4" fmla="*/ 0 w 6855283"/>
              <a:gd name="connsiteY4" fmla="*/ 6858000 h 6858000"/>
              <a:gd name="connsiteX5" fmla="*/ 5966258 w 6855283"/>
              <a:gd name="connsiteY5" fmla="*/ 0 h 6858000"/>
              <a:gd name="connsiteX0" fmla="*/ 5966258 w 6855283"/>
              <a:gd name="connsiteY0" fmla="*/ 0 h 6858000"/>
              <a:gd name="connsiteX1" fmla="*/ 6810948 w 6855283"/>
              <a:gd name="connsiteY1" fmla="*/ 0 h 6858000"/>
              <a:gd name="connsiteX2" fmla="*/ 6855283 w 6855283"/>
              <a:gd name="connsiteY2" fmla="*/ 1529274 h 6858000"/>
              <a:gd name="connsiteX3" fmla="*/ 2185000 w 6855283"/>
              <a:gd name="connsiteY3" fmla="*/ 6858000 h 6858000"/>
              <a:gd name="connsiteX4" fmla="*/ 0 w 6855283"/>
              <a:gd name="connsiteY4" fmla="*/ 6858000 h 6858000"/>
              <a:gd name="connsiteX5" fmla="*/ 5966258 w 6855283"/>
              <a:gd name="connsiteY5" fmla="*/ 0 h 6858000"/>
              <a:gd name="connsiteX0" fmla="*/ 5966258 w 6810948"/>
              <a:gd name="connsiteY0" fmla="*/ 0 h 6858000"/>
              <a:gd name="connsiteX1" fmla="*/ 6810948 w 6810948"/>
              <a:gd name="connsiteY1" fmla="*/ 0 h 6858000"/>
              <a:gd name="connsiteX2" fmla="*/ 6799865 w 6810948"/>
              <a:gd name="connsiteY2" fmla="*/ 1562525 h 6858000"/>
              <a:gd name="connsiteX3" fmla="*/ 2185000 w 6810948"/>
              <a:gd name="connsiteY3" fmla="*/ 6858000 h 6858000"/>
              <a:gd name="connsiteX4" fmla="*/ 0 w 6810948"/>
              <a:gd name="connsiteY4" fmla="*/ 6858000 h 6858000"/>
              <a:gd name="connsiteX5" fmla="*/ 5966258 w 6810948"/>
              <a:gd name="connsiteY5" fmla="*/ 0 h 6858000"/>
              <a:gd name="connsiteX0" fmla="*/ 5966258 w 6810948"/>
              <a:gd name="connsiteY0" fmla="*/ 0 h 6858000"/>
              <a:gd name="connsiteX1" fmla="*/ 6810948 w 6810948"/>
              <a:gd name="connsiteY1" fmla="*/ 0 h 6858000"/>
              <a:gd name="connsiteX2" fmla="*/ 6799865 w 6810948"/>
              <a:gd name="connsiteY2" fmla="*/ 1551442 h 6858000"/>
              <a:gd name="connsiteX3" fmla="*/ 2185000 w 6810948"/>
              <a:gd name="connsiteY3" fmla="*/ 6858000 h 6858000"/>
              <a:gd name="connsiteX4" fmla="*/ 0 w 6810948"/>
              <a:gd name="connsiteY4" fmla="*/ 6858000 h 6858000"/>
              <a:gd name="connsiteX5" fmla="*/ 5966258 w 6810948"/>
              <a:gd name="connsiteY5" fmla="*/ 0 h 6858000"/>
              <a:gd name="connsiteX0" fmla="*/ 5966258 w 6812757"/>
              <a:gd name="connsiteY0" fmla="*/ 0 h 6858000"/>
              <a:gd name="connsiteX1" fmla="*/ 6810948 w 6812757"/>
              <a:gd name="connsiteY1" fmla="*/ 0 h 6858000"/>
              <a:gd name="connsiteX2" fmla="*/ 6811779 w 6812757"/>
              <a:gd name="connsiteY2" fmla="*/ 1527614 h 6858000"/>
              <a:gd name="connsiteX3" fmla="*/ 2185000 w 6812757"/>
              <a:gd name="connsiteY3" fmla="*/ 6858000 h 6858000"/>
              <a:gd name="connsiteX4" fmla="*/ 0 w 6812757"/>
              <a:gd name="connsiteY4" fmla="*/ 6858000 h 6858000"/>
              <a:gd name="connsiteX5" fmla="*/ 5966258 w 6812757"/>
              <a:gd name="connsiteY5" fmla="*/ 0 h 6858000"/>
              <a:gd name="connsiteX0" fmla="*/ 5966258 w 6812757"/>
              <a:gd name="connsiteY0" fmla="*/ 0 h 6858000"/>
              <a:gd name="connsiteX1" fmla="*/ 6810948 w 6812757"/>
              <a:gd name="connsiteY1" fmla="*/ 0 h 6858000"/>
              <a:gd name="connsiteX2" fmla="*/ 6811779 w 6812757"/>
              <a:gd name="connsiteY2" fmla="*/ 1527614 h 6858000"/>
              <a:gd name="connsiteX3" fmla="*/ 2185000 w 6812757"/>
              <a:gd name="connsiteY3" fmla="*/ 6858000 h 6858000"/>
              <a:gd name="connsiteX4" fmla="*/ 0 w 6812757"/>
              <a:gd name="connsiteY4" fmla="*/ 6858000 h 6858000"/>
              <a:gd name="connsiteX5" fmla="*/ 5966258 w 681275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2757" h="6858000">
                <a:moveTo>
                  <a:pt x="5966258" y="0"/>
                </a:moveTo>
                <a:lnTo>
                  <a:pt x="6810948" y="0"/>
                </a:lnTo>
                <a:cubicBezTo>
                  <a:pt x="6807254" y="520842"/>
                  <a:pt x="6815473" y="1006772"/>
                  <a:pt x="6811779" y="1527614"/>
                </a:cubicBezTo>
                <a:lnTo>
                  <a:pt x="2185000" y="6858000"/>
                </a:lnTo>
                <a:lnTo>
                  <a:pt x="0" y="6858000"/>
                </a:lnTo>
                <a:lnTo>
                  <a:pt x="5966258" y="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50D86B0D-0E25-49AC-8123-2522E0A76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411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 whiteboard&#10;&#10;Description automatically generated">
            <a:extLst>
              <a:ext uri="{FF2B5EF4-FFF2-40B4-BE49-F238E27FC236}">
                <a16:creationId xmlns:a16="http://schemas.microsoft.com/office/drawing/2014/main" id="{5E3C793E-D6A9-45CA-C68E-DF8024B07381}"/>
              </a:ext>
            </a:extLst>
          </p:cNvPr>
          <p:cNvPicPr>
            <a:picLocks noChangeAspect="1"/>
          </p:cNvPicPr>
          <p:nvPr/>
        </p:nvPicPr>
        <p:blipFill>
          <a:blip r:embed="rId2"/>
          <a:stretch>
            <a:fillRect/>
          </a:stretch>
        </p:blipFill>
        <p:spPr>
          <a:xfrm>
            <a:off x="1676401" y="533400"/>
            <a:ext cx="8827825" cy="5677468"/>
          </a:xfrm>
          <a:prstGeom prst="rect">
            <a:avLst/>
          </a:prstGeom>
        </p:spPr>
      </p:pic>
    </p:spTree>
    <p:extLst>
      <p:ext uri="{BB962C8B-B14F-4D97-AF65-F5344CB8AC3E}">
        <p14:creationId xmlns:p14="http://schemas.microsoft.com/office/powerpoint/2010/main" val="291822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0C04237-153A-4A4F-A7E9-6926B66F8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road, outdoor, car, curb&#10;&#10;Description automatically generated">
            <a:extLst>
              <a:ext uri="{FF2B5EF4-FFF2-40B4-BE49-F238E27FC236}">
                <a16:creationId xmlns:a16="http://schemas.microsoft.com/office/drawing/2014/main" id="{F22E0667-C619-5C1C-A77E-455E37281FDF}"/>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b="25000"/>
          <a:stretch/>
        </p:blipFill>
        <p:spPr>
          <a:xfrm>
            <a:off x="20" y="-3"/>
            <a:ext cx="12191980" cy="6858001"/>
          </a:xfrm>
          <a:prstGeom prst="rect">
            <a:avLst/>
          </a:prstGeom>
        </p:spPr>
      </p:pic>
      <p:sp>
        <p:nvSpPr>
          <p:cNvPr id="16" name="Freeform: Shape 15">
            <a:extLst>
              <a:ext uri="{FF2B5EF4-FFF2-40B4-BE49-F238E27FC236}">
                <a16:creationId xmlns:a16="http://schemas.microsoft.com/office/drawing/2014/main" id="{D19975AA-D532-4570-9193-6482D3F22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2235450" y="-2235450"/>
            <a:ext cx="6858000" cy="11328901"/>
          </a:xfrm>
          <a:custGeom>
            <a:avLst/>
            <a:gdLst>
              <a:gd name="connsiteX0" fmla="*/ 0 w 6858000"/>
              <a:gd name="connsiteY0" fmla="*/ 2229335 h 11328901"/>
              <a:gd name="connsiteX1" fmla="*/ 0 w 6858000"/>
              <a:gd name="connsiteY1" fmla="*/ 0 h 11328901"/>
              <a:gd name="connsiteX2" fmla="*/ 6858000 w 6858000"/>
              <a:gd name="connsiteY2" fmla="*/ 6010593 h 11328901"/>
              <a:gd name="connsiteX3" fmla="*/ 6858000 w 6858000"/>
              <a:gd name="connsiteY3" fmla="*/ 6052915 h 11328901"/>
              <a:gd name="connsiteX4" fmla="*/ 6858000 w 6858000"/>
              <a:gd name="connsiteY4" fmla="*/ 6052915 h 11328901"/>
              <a:gd name="connsiteX5" fmla="*/ 6858000 w 6858000"/>
              <a:gd name="connsiteY5" fmla="*/ 9053844 h 11328901"/>
              <a:gd name="connsiteX6" fmla="*/ 6858000 w 6858000"/>
              <a:gd name="connsiteY6" fmla="*/ 11328901 h 11328901"/>
              <a:gd name="connsiteX7" fmla="*/ 1 w 6858000"/>
              <a:gd name="connsiteY7" fmla="*/ 11328901 h 11328901"/>
              <a:gd name="connsiteX8" fmla="*/ 1 w 6858000"/>
              <a:gd name="connsiteY8" fmla="*/ 9359065 h 11328901"/>
              <a:gd name="connsiteX9" fmla="*/ 0 w 6858000"/>
              <a:gd name="connsiteY9" fmla="*/ 9359065 h 11328901"/>
              <a:gd name="connsiteX10" fmla="*/ 0 w 6858000"/>
              <a:gd name="connsiteY10" fmla="*/ 6535740 h 11328901"/>
              <a:gd name="connsiteX11" fmla="*/ 1 w 6858000"/>
              <a:gd name="connsiteY11" fmla="*/ 6535740 h 11328901"/>
              <a:gd name="connsiteX12" fmla="*/ 1 w 6858000"/>
              <a:gd name="connsiteY12" fmla="*/ 2229336 h 113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11328901">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7CA8974-7BA7-4828-89E2-6DAD7353B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98656B-08A5-A123-C99E-2B2B7343C2F9}"/>
              </a:ext>
            </a:extLst>
          </p:cNvPr>
          <p:cNvSpPr>
            <a:spLocks noGrp="1"/>
          </p:cNvSpPr>
          <p:nvPr>
            <p:ph type="title"/>
          </p:nvPr>
        </p:nvSpPr>
        <p:spPr>
          <a:xfrm>
            <a:off x="187658" y="373608"/>
            <a:ext cx="5553914" cy="1115061"/>
          </a:xfrm>
        </p:spPr>
        <p:txBody>
          <a:bodyPr vert="horz" lIns="91440" tIns="45720" rIns="91440" bIns="45720" rtlCol="0" anchor="t">
            <a:normAutofit/>
          </a:bodyPr>
          <a:lstStyle/>
          <a:p>
            <a:r>
              <a:rPr lang="en-US" sz="4800" cap="all" spc="300" dirty="0">
                <a:solidFill>
                  <a:srgbClr val="FFFFFF"/>
                </a:solidFill>
              </a:rPr>
              <a:t>Introduction</a:t>
            </a:r>
          </a:p>
        </p:txBody>
      </p:sp>
      <p:sp>
        <p:nvSpPr>
          <p:cNvPr id="7" name="TextBox 6">
            <a:extLst>
              <a:ext uri="{FF2B5EF4-FFF2-40B4-BE49-F238E27FC236}">
                <a16:creationId xmlns:a16="http://schemas.microsoft.com/office/drawing/2014/main" id="{4BEFCDA4-93AC-B761-C593-EAD031315D09}"/>
              </a:ext>
            </a:extLst>
          </p:cNvPr>
          <p:cNvSpPr txBox="1"/>
          <p:nvPr/>
        </p:nvSpPr>
        <p:spPr>
          <a:xfrm>
            <a:off x="344037" y="2058536"/>
            <a:ext cx="72901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Times New Roman"/>
                <a:ea typeface="+mn-lt"/>
                <a:cs typeface="+mn-lt"/>
              </a:rPr>
              <a:t>The car parking management system is an automated solution that processes data rapidly and systematically. It ensures high-speed data processing for efficient operations. The system streamlines and organizes data in a systematic manner. It handles parking-related tasks with speed and precision. The system offers fast and reliable data processing for effective management.</a:t>
            </a:r>
            <a:endParaRPr lang="en-US" sz="2000">
              <a:latin typeface="Times New Roman"/>
              <a:cs typeface="Times New Roman"/>
            </a:endParaRPr>
          </a:p>
        </p:txBody>
      </p:sp>
    </p:spTree>
    <p:extLst>
      <p:ext uri="{BB962C8B-B14F-4D97-AF65-F5344CB8AC3E}">
        <p14:creationId xmlns:p14="http://schemas.microsoft.com/office/powerpoint/2010/main" val="2604244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7CD72-7C1F-E93A-E9AE-F76EB0B4C068}"/>
              </a:ext>
            </a:extLst>
          </p:cNvPr>
          <p:cNvSpPr>
            <a:spLocks noGrp="1"/>
          </p:cNvSpPr>
          <p:nvPr>
            <p:ph type="title"/>
          </p:nvPr>
        </p:nvSpPr>
        <p:spPr>
          <a:xfrm>
            <a:off x="403747" y="54072"/>
            <a:ext cx="5920740" cy="1360898"/>
          </a:xfrm>
        </p:spPr>
        <p:txBody>
          <a:bodyPr>
            <a:normAutofit/>
          </a:bodyPr>
          <a:lstStyle/>
          <a:p>
            <a:r>
              <a:rPr lang="en-US" dirty="0">
                <a:solidFill>
                  <a:schemeClr val="tx2"/>
                </a:solidFill>
              </a:rPr>
              <a:t>Existing system</a:t>
            </a:r>
          </a:p>
        </p:txBody>
      </p:sp>
      <p:pic>
        <p:nvPicPr>
          <p:cNvPr id="25" name="Picture 24" descr="Graph on document with pen">
            <a:extLst>
              <a:ext uri="{FF2B5EF4-FFF2-40B4-BE49-F238E27FC236}">
                <a16:creationId xmlns:a16="http://schemas.microsoft.com/office/drawing/2014/main" id="{3D4E7CE6-F47A-142C-9A19-20FF6D58B54A}"/>
              </a:ext>
            </a:extLst>
          </p:cNvPr>
          <p:cNvPicPr>
            <a:picLocks noChangeAspect="1"/>
          </p:cNvPicPr>
          <p:nvPr/>
        </p:nvPicPr>
        <p:blipFill rotWithShape="1">
          <a:blip r:embed="rId2">
            <a:alphaModFix/>
          </a:blip>
          <a:srcRect l="23438" r="9386" b="-3"/>
          <a:stretch/>
        </p:blipFill>
        <p:spPr>
          <a:xfrm>
            <a:off x="5575895" y="181980"/>
            <a:ext cx="6911808" cy="6857990"/>
          </a:xfrm>
          <a:custGeom>
            <a:avLst/>
            <a:gdLst/>
            <a:ahLst/>
            <a:cxnLst/>
            <a:rect l="l" t="t" r="r" b="b"/>
            <a:pathLst>
              <a:path w="6911808" h="6858000">
                <a:moveTo>
                  <a:pt x="6001291" y="0"/>
                </a:moveTo>
                <a:lnTo>
                  <a:pt x="6010593" y="0"/>
                </a:lnTo>
                <a:lnTo>
                  <a:pt x="6911808" y="0"/>
                </a:lnTo>
                <a:lnTo>
                  <a:pt x="6911808" y="6858000"/>
                </a:lnTo>
                <a:lnTo>
                  <a:pt x="6094479" y="6858000"/>
                </a:lnTo>
                <a:lnTo>
                  <a:pt x="6001291" y="6858000"/>
                </a:lnTo>
                <a:lnTo>
                  <a:pt x="2229335" y="6858000"/>
                </a:lnTo>
                <a:lnTo>
                  <a:pt x="1633138" y="6858000"/>
                </a:lnTo>
                <a:lnTo>
                  <a:pt x="0" y="6858000"/>
                </a:lnTo>
                <a:lnTo>
                  <a:pt x="6001291" y="10614"/>
                </a:lnTo>
                <a:close/>
              </a:path>
            </a:pathLst>
          </a:custGeom>
        </p:spPr>
      </p:pic>
      <p:sp>
        <p:nvSpPr>
          <p:cNvPr id="3" name="Content Placeholder 2">
            <a:extLst>
              <a:ext uri="{FF2B5EF4-FFF2-40B4-BE49-F238E27FC236}">
                <a16:creationId xmlns:a16="http://schemas.microsoft.com/office/drawing/2014/main" id="{19073033-D17E-F41C-21CF-6A3A40959039}"/>
              </a:ext>
            </a:extLst>
          </p:cNvPr>
          <p:cNvSpPr>
            <a:spLocks noGrp="1"/>
          </p:cNvSpPr>
          <p:nvPr>
            <p:ph idx="1"/>
          </p:nvPr>
        </p:nvSpPr>
        <p:spPr>
          <a:xfrm>
            <a:off x="301388" y="1842984"/>
            <a:ext cx="8625796" cy="4420200"/>
          </a:xfrm>
        </p:spPr>
        <p:txBody>
          <a:bodyPr vert="horz" lIns="91440" tIns="45720" rIns="91440" bIns="45720" rtlCol="0" anchor="t">
            <a:noAutofit/>
          </a:bodyPr>
          <a:lstStyle/>
          <a:p>
            <a:pPr marL="0" indent="0">
              <a:lnSpc>
                <a:spcPct val="110000"/>
              </a:lnSpc>
              <a:buNone/>
            </a:pPr>
            <a:r>
              <a:rPr lang="en-US" dirty="0">
                <a:latin typeface="Times New Roman"/>
                <a:ea typeface="+mn-lt"/>
                <a:cs typeface="Times New Roman"/>
              </a:rPr>
              <a:t>Currently, visitor parking tasks are manually handled using paper-based methods. Yearly visitor parking records are stored in registers. Generating reports according to specific requirements is time-consuming due to manual calculations. This paper-based system lacks efficiency and flexibility in generating reports. It is difficult to analyze visitor parking data in a timely manner. The need for a faster and more efficient solution is evident. An automated system can streamline visitor parking management and provide faster report generation based on specific needs. Transitioning to a digital system would enhance efficiency and improve data analysis capabilities.</a:t>
            </a:r>
            <a:endParaRPr lang="en-US">
              <a:latin typeface="Times New Roman"/>
              <a:cs typeface="Times New Roman"/>
            </a:endParaRPr>
          </a:p>
          <a:p>
            <a:pPr>
              <a:lnSpc>
                <a:spcPct val="110000"/>
              </a:lnSpc>
            </a:pPr>
            <a:endParaRPr lang="en-US" dirty="0">
              <a:latin typeface="Times New Roman"/>
              <a:cs typeface="Times New Roman"/>
            </a:endParaRPr>
          </a:p>
        </p:txBody>
      </p:sp>
    </p:spTree>
    <p:extLst>
      <p:ext uri="{BB962C8B-B14F-4D97-AF65-F5344CB8AC3E}">
        <p14:creationId xmlns:p14="http://schemas.microsoft.com/office/powerpoint/2010/main" val="1038344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3F51EE1E-6258-4F09-963A-853315C6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27CD72-7C1F-E93A-E9AE-F76EB0B4C068}"/>
              </a:ext>
            </a:extLst>
          </p:cNvPr>
          <p:cNvSpPr>
            <a:spLocks noGrp="1"/>
          </p:cNvSpPr>
          <p:nvPr>
            <p:ph type="title"/>
          </p:nvPr>
        </p:nvSpPr>
        <p:spPr>
          <a:xfrm>
            <a:off x="244523" y="88189"/>
            <a:ext cx="5999018" cy="1360898"/>
          </a:xfrm>
        </p:spPr>
        <p:txBody>
          <a:bodyPr>
            <a:normAutofit/>
          </a:bodyPr>
          <a:lstStyle/>
          <a:p>
            <a:r>
              <a:rPr lang="en-US"/>
              <a:t>Existing system</a:t>
            </a:r>
          </a:p>
        </p:txBody>
      </p:sp>
      <p:sp>
        <p:nvSpPr>
          <p:cNvPr id="3" name="Content Placeholder 2">
            <a:extLst>
              <a:ext uri="{FF2B5EF4-FFF2-40B4-BE49-F238E27FC236}">
                <a16:creationId xmlns:a16="http://schemas.microsoft.com/office/drawing/2014/main" id="{19073033-D17E-F41C-21CF-6A3A40959039}"/>
              </a:ext>
            </a:extLst>
          </p:cNvPr>
          <p:cNvSpPr>
            <a:spLocks noGrp="1"/>
          </p:cNvSpPr>
          <p:nvPr>
            <p:ph idx="1"/>
          </p:nvPr>
        </p:nvSpPr>
        <p:spPr>
          <a:xfrm>
            <a:off x="551598" y="1535907"/>
            <a:ext cx="6704462" cy="3567118"/>
          </a:xfrm>
        </p:spPr>
        <p:txBody>
          <a:bodyPr vert="horz" lIns="91440" tIns="45720" rIns="91440" bIns="45720" rtlCol="0" anchor="t">
            <a:normAutofit/>
          </a:bodyPr>
          <a:lstStyle/>
          <a:p>
            <a:pPr marL="0" indent="0">
              <a:lnSpc>
                <a:spcPct val="110000"/>
              </a:lnSpc>
              <a:buNone/>
            </a:pPr>
            <a:r>
              <a:rPr lang="en-IN" dirty="0">
                <a:latin typeface="Times New Roman"/>
                <a:ea typeface="+mn-lt"/>
                <a:cs typeface="Times New Roman"/>
              </a:rPr>
              <a:t>Disadvantage of present system:</a:t>
            </a:r>
            <a:endParaRPr lang="en-US" dirty="0">
              <a:latin typeface="Times New Roman"/>
              <a:ea typeface="+mn-lt"/>
              <a:cs typeface="Times New Roman"/>
            </a:endParaRPr>
          </a:p>
          <a:p>
            <a:pPr>
              <a:lnSpc>
                <a:spcPct val="110000"/>
              </a:lnSpc>
              <a:buFont typeface="Arial"/>
              <a:buChar char="•"/>
            </a:pPr>
            <a:r>
              <a:rPr lang="en-IN" b="1" dirty="0">
                <a:latin typeface="Times New Roman"/>
                <a:ea typeface="+mn-lt"/>
                <a:cs typeface="Times New Roman"/>
              </a:rPr>
              <a:t>Not user friendly:  </a:t>
            </a:r>
            <a:r>
              <a:rPr lang="en-IN" dirty="0">
                <a:latin typeface="Times New Roman"/>
                <a:ea typeface="+mn-lt"/>
                <a:cs typeface="Times New Roman"/>
              </a:rPr>
              <a:t>The present system not user friendly because data is not stored in structure and proper format.</a:t>
            </a:r>
          </a:p>
          <a:p>
            <a:pPr>
              <a:lnSpc>
                <a:spcPct val="110000"/>
              </a:lnSpc>
              <a:buFont typeface="Arial"/>
              <a:buChar char="•"/>
            </a:pPr>
            <a:r>
              <a:rPr lang="en-IN" b="1" dirty="0">
                <a:latin typeface="Times New Roman"/>
                <a:ea typeface="+mn-lt"/>
                <a:cs typeface="Times New Roman"/>
              </a:rPr>
              <a:t>Manual Control: </a:t>
            </a:r>
            <a:r>
              <a:rPr lang="en-IN" dirty="0">
                <a:latin typeface="Times New Roman"/>
                <a:ea typeface="+mn-lt"/>
                <a:cs typeface="Times New Roman"/>
              </a:rPr>
              <a:t>All report calculation is done manually so there is a chance of error. </a:t>
            </a:r>
            <a:endParaRPr lang="en-US" dirty="0">
              <a:latin typeface="Times New Roman"/>
              <a:ea typeface="+mn-lt"/>
              <a:cs typeface="Times New Roman"/>
            </a:endParaRPr>
          </a:p>
          <a:p>
            <a:pPr>
              <a:lnSpc>
                <a:spcPct val="110000"/>
              </a:lnSpc>
              <a:buFont typeface="Arial"/>
              <a:buChar char="•"/>
            </a:pPr>
            <a:r>
              <a:rPr lang="en-IN" b="1" dirty="0">
                <a:latin typeface="Times New Roman"/>
                <a:ea typeface="+mn-lt"/>
                <a:cs typeface="Times New Roman"/>
              </a:rPr>
              <a:t>Lots of paper work: </a:t>
            </a:r>
            <a:r>
              <a:rPr lang="en-IN" dirty="0">
                <a:latin typeface="Times New Roman"/>
                <a:ea typeface="+mn-lt"/>
                <a:cs typeface="Times New Roman"/>
              </a:rPr>
              <a:t>Visitors maintain in the register so lots of paper require storing details.</a:t>
            </a:r>
          </a:p>
          <a:p>
            <a:pPr>
              <a:lnSpc>
                <a:spcPct val="110000"/>
              </a:lnSpc>
              <a:buFont typeface="Arial"/>
              <a:buChar char="•"/>
            </a:pPr>
            <a:r>
              <a:rPr lang="en-IN" b="1" dirty="0">
                <a:latin typeface="Times New Roman"/>
                <a:ea typeface="+mn-lt"/>
                <a:cs typeface="Times New Roman"/>
              </a:rPr>
              <a:t>Time consuming </a:t>
            </a:r>
            <a:endParaRPr lang="en-US" dirty="0">
              <a:latin typeface="Times New Roman"/>
              <a:ea typeface="+mn-lt"/>
              <a:cs typeface="Times New Roman"/>
            </a:endParaRPr>
          </a:p>
          <a:p>
            <a:pPr marL="0" indent="0">
              <a:lnSpc>
                <a:spcPct val="110000"/>
              </a:lnSpc>
              <a:buNone/>
            </a:pPr>
            <a:endParaRPr lang="en-US" sz="1900">
              <a:latin typeface="Times New Roman"/>
              <a:cs typeface="Times New Roman"/>
            </a:endParaRPr>
          </a:p>
          <a:p>
            <a:pPr>
              <a:lnSpc>
                <a:spcPct val="110000"/>
              </a:lnSpc>
            </a:pPr>
            <a:endParaRPr lang="en-US" sz="1900">
              <a:latin typeface="Times New Roman"/>
              <a:cs typeface="Times New Roman"/>
            </a:endParaRPr>
          </a:p>
        </p:txBody>
      </p:sp>
      <p:pic>
        <p:nvPicPr>
          <p:cNvPr id="4" name="Picture 4" descr="Clipart - Warning icon">
            <a:extLst>
              <a:ext uri="{FF2B5EF4-FFF2-40B4-BE49-F238E27FC236}">
                <a16:creationId xmlns:a16="http://schemas.microsoft.com/office/drawing/2014/main" id="{10A600B9-3A3A-9D90-5A13-D36438EBF4A9}"/>
              </a:ext>
            </a:extLst>
          </p:cNvPr>
          <p:cNvPicPr>
            <a:picLocks noChangeAspect="1"/>
          </p:cNvPicPr>
          <p:nvPr/>
        </p:nvPicPr>
        <p:blipFill>
          <a:blip r:embed="rId2"/>
          <a:stretch>
            <a:fillRect/>
          </a:stretch>
        </p:blipFill>
        <p:spPr>
          <a:xfrm>
            <a:off x="7857310" y="1931097"/>
            <a:ext cx="3327437" cy="3327437"/>
          </a:xfrm>
          <a:prstGeom prst="rect">
            <a:avLst/>
          </a:prstGeom>
        </p:spPr>
      </p:pic>
      <p:cxnSp>
        <p:nvCxnSpPr>
          <p:cNvPr id="40" name="Straight Connector 39">
            <a:extLst>
              <a:ext uri="{FF2B5EF4-FFF2-40B4-BE49-F238E27FC236}">
                <a16:creationId xmlns:a16="http://schemas.microsoft.com/office/drawing/2014/main" id="{7FA07B03-7E5B-4F33-A494-D72BC5BEB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272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0CC10FC-6518-423B-A972-3E4F7A4A8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A8FC12C0-26A5-495A-9358-36220BD53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55"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2" descr="A picture containing diagram&#10;&#10;Description automatically generated">
            <a:extLst>
              <a:ext uri="{FF2B5EF4-FFF2-40B4-BE49-F238E27FC236}">
                <a16:creationId xmlns:a16="http://schemas.microsoft.com/office/drawing/2014/main" id="{ABEF5A54-7784-6504-2FBA-F123ACE16C3C}"/>
              </a:ext>
            </a:extLst>
          </p:cNvPr>
          <p:cNvPicPr>
            <a:picLocks noGrp="1" noChangeAspect="1"/>
          </p:cNvPicPr>
          <p:nvPr>
            <p:ph idx="1"/>
          </p:nvPr>
        </p:nvPicPr>
        <p:blipFill rotWithShape="1">
          <a:blip r:embed="rId2">
            <a:alphaModFix amt="60000"/>
          </a:blip>
          <a:srcRect l="19994" r="25791"/>
          <a:stretch/>
        </p:blipFill>
        <p:spPr>
          <a:xfrm>
            <a:off x="-962925" y="-120400"/>
            <a:ext cx="6885325" cy="6857990"/>
          </a:xfrm>
          <a:custGeom>
            <a:avLst/>
            <a:gdLst/>
            <a:ahLst/>
            <a:cxnLst/>
            <a:rect l="l" t="t" r="r" b="b"/>
            <a:pathLst>
              <a:path w="6885325" h="6858000">
                <a:moveTo>
                  <a:pt x="6885325" y="0"/>
                </a:moveTo>
                <a:lnTo>
                  <a:pt x="874733" y="6858000"/>
                </a:lnTo>
                <a:lnTo>
                  <a:pt x="0" y="6858000"/>
                </a:lnTo>
                <a:lnTo>
                  <a:pt x="0" y="1"/>
                </a:lnTo>
                <a:close/>
              </a:path>
            </a:pathLst>
          </a:custGeom>
        </p:spPr>
      </p:pic>
      <p:sp>
        <p:nvSpPr>
          <p:cNvPr id="13" name="Title 1">
            <a:extLst>
              <a:ext uri="{FF2B5EF4-FFF2-40B4-BE49-F238E27FC236}">
                <a16:creationId xmlns:a16="http://schemas.microsoft.com/office/drawing/2014/main" id="{F22FBAC4-DA5C-59D6-7B77-02314187FE38}"/>
              </a:ext>
            </a:extLst>
          </p:cNvPr>
          <p:cNvSpPr>
            <a:spLocks noGrp="1"/>
          </p:cNvSpPr>
          <p:nvPr/>
        </p:nvSpPr>
        <p:spPr>
          <a:xfrm>
            <a:off x="2493533" y="454641"/>
            <a:ext cx="3432989" cy="86566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600"/>
              </a:spcAft>
            </a:pPr>
            <a:r>
              <a:rPr lang="en-US" sz="4000" kern="1200">
                <a:solidFill>
                  <a:srgbClr val="FFFFFF"/>
                </a:solidFill>
                <a:latin typeface="+mj-lt"/>
                <a:ea typeface="+mj-ea"/>
                <a:cs typeface="+mj-cs"/>
              </a:rPr>
              <a:t>Methodology</a:t>
            </a:r>
            <a:endParaRPr lang="en-US" sz="4000" kern="1200">
              <a:solidFill>
                <a:srgbClr val="FFFFFF"/>
              </a:solidFill>
              <a:latin typeface="+mj-lt"/>
            </a:endParaRPr>
          </a:p>
        </p:txBody>
      </p:sp>
      <p:cxnSp>
        <p:nvCxnSpPr>
          <p:cNvPr id="58" name="Straight Connector 57">
            <a:extLst>
              <a:ext uri="{FF2B5EF4-FFF2-40B4-BE49-F238E27FC236}">
                <a16:creationId xmlns:a16="http://schemas.microsoft.com/office/drawing/2014/main" id="{25F94957-FA6A-49F1-B474-9B199C91C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F19433DC-9171-D755-1850-EA15AC1CA86C}"/>
              </a:ext>
            </a:extLst>
          </p:cNvPr>
          <p:cNvSpPr>
            <a:spLocks noGrp="1"/>
          </p:cNvSpPr>
          <p:nvPr/>
        </p:nvSpPr>
        <p:spPr>
          <a:xfrm>
            <a:off x="3789098" y="1319046"/>
            <a:ext cx="7464441" cy="4726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a:p>
            <a:pPr marL="914400" lvl="1" indent="-457200"/>
            <a:r>
              <a:rPr lang="en-US">
                <a:latin typeface="Calibri"/>
                <a:ea typeface="+mn-lt"/>
                <a:cs typeface="+mn-lt"/>
              </a:rPr>
              <a:t>Requirement Analysis</a:t>
            </a:r>
            <a:br>
              <a:rPr lang="en-US">
                <a:latin typeface="Calibri"/>
                <a:ea typeface="+mn-lt"/>
                <a:cs typeface="+mn-lt"/>
              </a:rPr>
            </a:br>
            <a:r>
              <a:rPr lang="en-US">
                <a:latin typeface="Calibri"/>
                <a:ea typeface="+mn-lt"/>
                <a:cs typeface="+mn-lt"/>
              </a:rPr>
              <a:t>- At this step we gather all the information in order to build the project.</a:t>
            </a:r>
            <a:br>
              <a:rPr lang="en-US">
                <a:latin typeface="Calibri"/>
                <a:ea typeface="+mn-lt"/>
                <a:cs typeface="+mn-lt"/>
              </a:rPr>
            </a:br>
            <a:endParaRPr lang="en-US">
              <a:latin typeface="Calibri"/>
              <a:ea typeface="+mn-lt"/>
              <a:cs typeface="+mn-lt"/>
            </a:endParaRPr>
          </a:p>
          <a:p>
            <a:pPr marL="914400" lvl="1" indent="-457200"/>
            <a:r>
              <a:rPr lang="en-US">
                <a:latin typeface="Calibri"/>
                <a:ea typeface="+mn-lt"/>
                <a:cs typeface="+mn-lt"/>
              </a:rPr>
              <a:t>System Design</a:t>
            </a:r>
            <a:br>
              <a:rPr lang="en-US">
                <a:latin typeface="Calibri"/>
                <a:ea typeface="+mn-lt"/>
                <a:cs typeface="+mn-lt"/>
              </a:rPr>
            </a:br>
            <a:r>
              <a:rPr lang="en-US">
                <a:latin typeface="Calibri"/>
                <a:ea typeface="+mn-lt"/>
                <a:cs typeface="+mn-lt"/>
              </a:rPr>
              <a:t>- Creating a comprehensive architecture and component plan to ensure efficient and effective implementation of the system.</a:t>
            </a:r>
            <a:br>
              <a:rPr lang="en-US">
                <a:latin typeface="Calibri"/>
                <a:ea typeface="+mn-lt"/>
                <a:cs typeface="+mn-lt"/>
              </a:rPr>
            </a:br>
            <a:endParaRPr lang="en-US">
              <a:latin typeface="Calibri"/>
              <a:ea typeface="+mn-lt"/>
              <a:cs typeface="+mn-lt"/>
            </a:endParaRPr>
          </a:p>
          <a:p>
            <a:pPr marL="914400" lvl="1" indent="-457200"/>
            <a:r>
              <a:rPr lang="en-US">
                <a:latin typeface="Calibri"/>
                <a:ea typeface="+mn-lt"/>
                <a:cs typeface="+mn-lt"/>
              </a:rPr>
              <a:t>Database Design</a:t>
            </a:r>
            <a:br>
              <a:rPr lang="en-US">
                <a:latin typeface="Calibri"/>
                <a:ea typeface="+mn-lt"/>
                <a:cs typeface="+mn-lt"/>
              </a:rPr>
            </a:br>
            <a:r>
              <a:rPr lang="en-US">
                <a:latin typeface="Calibri"/>
                <a:ea typeface="+mn-lt"/>
                <a:cs typeface="+mn-lt"/>
              </a:rPr>
              <a:t>- This step involves structuring and organizing data to efficiently store and manage parking lot information, user details, etc.</a:t>
            </a:r>
          </a:p>
        </p:txBody>
      </p:sp>
    </p:spTree>
    <p:extLst>
      <p:ext uri="{BB962C8B-B14F-4D97-AF65-F5344CB8AC3E}">
        <p14:creationId xmlns:p14="http://schemas.microsoft.com/office/powerpoint/2010/main" val="2168915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53ED004D-D83D-E130-BA40-59B30216E17E}"/>
              </a:ext>
            </a:extLst>
          </p:cNvPr>
          <p:cNvPicPr>
            <a:picLocks noChangeAspect="1"/>
          </p:cNvPicPr>
          <p:nvPr/>
        </p:nvPicPr>
        <p:blipFill rotWithShape="1">
          <a:blip r:embed="rId2"/>
          <a:srcRect l="495"/>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43" name="Freeform: Shape 42">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8D772C7-A02D-30B2-7656-268F8CEFBC96}"/>
              </a:ext>
            </a:extLst>
          </p:cNvPr>
          <p:cNvSpPr>
            <a:spLocks noGrp="1"/>
          </p:cNvSpPr>
          <p:nvPr/>
        </p:nvSpPr>
        <p:spPr>
          <a:xfrm>
            <a:off x="639793" y="225954"/>
            <a:ext cx="3663495" cy="900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600"/>
              </a:spcAft>
            </a:pPr>
            <a:r>
              <a:rPr lang="en-US" sz="4000" kern="1200">
                <a:solidFill>
                  <a:schemeClr val="tx1"/>
                </a:solidFill>
                <a:latin typeface="+mj-lt"/>
                <a:ea typeface="+mj-ea"/>
                <a:cs typeface="+mj-cs"/>
              </a:rPr>
              <a:t>Methodology</a:t>
            </a:r>
          </a:p>
        </p:txBody>
      </p:sp>
      <p:sp>
        <p:nvSpPr>
          <p:cNvPr id="5" name="Content Placeholder 2">
            <a:extLst>
              <a:ext uri="{FF2B5EF4-FFF2-40B4-BE49-F238E27FC236}">
                <a16:creationId xmlns:a16="http://schemas.microsoft.com/office/drawing/2014/main" id="{1BBDFD41-8464-16E1-EF2F-B323297CE1C0}"/>
              </a:ext>
            </a:extLst>
          </p:cNvPr>
          <p:cNvSpPr>
            <a:spLocks noGrp="1"/>
          </p:cNvSpPr>
          <p:nvPr/>
        </p:nvSpPr>
        <p:spPr>
          <a:xfrm>
            <a:off x="7192" y="1469387"/>
            <a:ext cx="8446487" cy="457341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1" indent="-457200">
              <a:lnSpc>
                <a:spcPct val="110000"/>
              </a:lnSpc>
            </a:pPr>
            <a:r>
              <a:rPr lang="en-US">
                <a:latin typeface="Calibri"/>
                <a:cs typeface="Times New Roman"/>
              </a:rPr>
              <a:t>Front-end Development</a:t>
            </a:r>
            <a:br>
              <a:rPr lang="en-US">
                <a:latin typeface="Calibri"/>
              </a:rPr>
            </a:br>
            <a:r>
              <a:rPr lang="en-US">
                <a:latin typeface="Calibri"/>
                <a:cs typeface="Times New Roman"/>
              </a:rPr>
              <a:t>-At this step we design user interface. The user interface using HTML, CSS, and JavaScript are implemented in this project.</a:t>
            </a:r>
          </a:p>
          <a:p>
            <a:pPr marL="914400" lvl="1" indent="-457200">
              <a:lnSpc>
                <a:spcPct val="110000"/>
              </a:lnSpc>
            </a:pPr>
            <a:endParaRPr lang="en-US">
              <a:latin typeface="Calibri"/>
              <a:cs typeface="Times New Roman"/>
            </a:endParaRPr>
          </a:p>
          <a:p>
            <a:pPr marL="914400" lvl="1" indent="-457200">
              <a:lnSpc>
                <a:spcPct val="110000"/>
              </a:lnSpc>
            </a:pPr>
            <a:r>
              <a:rPr lang="en-US">
                <a:latin typeface="Calibri"/>
                <a:cs typeface="Times New Roman"/>
              </a:rPr>
              <a:t>Back-end Development</a:t>
            </a:r>
            <a:br>
              <a:rPr lang="en-US">
                <a:latin typeface="Calibri"/>
              </a:rPr>
            </a:br>
            <a:r>
              <a:rPr lang="en-US">
                <a:latin typeface="Calibri"/>
                <a:cs typeface="Times New Roman"/>
              </a:rPr>
              <a:t>-At this step everything takes place at server side. PHP is utilized as the server-side scripting language to handle the logic and business processes of the car parking system</a:t>
            </a:r>
            <a:br>
              <a:rPr lang="en-US">
                <a:latin typeface="Calibri"/>
              </a:rPr>
            </a:br>
            <a:endParaRPr lang="en-US">
              <a:latin typeface="Calibri"/>
              <a:cs typeface="Times New Roman"/>
            </a:endParaRPr>
          </a:p>
          <a:p>
            <a:pPr marL="914400" lvl="1" indent="-457200">
              <a:lnSpc>
                <a:spcPct val="110000"/>
              </a:lnSpc>
            </a:pPr>
            <a:r>
              <a:rPr lang="en-US">
                <a:latin typeface="Calibri"/>
                <a:cs typeface="Times New Roman"/>
              </a:rPr>
              <a:t>Integration and Testing</a:t>
            </a:r>
            <a:br>
              <a:rPr lang="en-US">
                <a:latin typeface="Calibri"/>
              </a:rPr>
            </a:br>
            <a:r>
              <a:rPr lang="en-US">
                <a:latin typeface="Calibri"/>
                <a:cs typeface="Times New Roman"/>
              </a:rPr>
              <a:t>-Integrate the front-end and back-end components of the car parking system. Conduct comprehensive testing to ensure the system functions correctly, handles edge cases, and performs optimally.</a:t>
            </a:r>
          </a:p>
        </p:txBody>
      </p:sp>
    </p:spTree>
    <p:extLst>
      <p:ext uri="{BB962C8B-B14F-4D97-AF65-F5344CB8AC3E}">
        <p14:creationId xmlns:p14="http://schemas.microsoft.com/office/powerpoint/2010/main" val="2808535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F8E1D31-3AF2-4B28-A358-E6FC351B4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CE8446B7-95E0-46F7-A2E2-5A2971C5C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1416" y="0"/>
            <a:ext cx="6820584"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853D02AD-95A0-43E3-8BD7-06B72D8D3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874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0" descr="A picture containing text, electronics, computer&#10;&#10;Description automatically generated">
            <a:extLst>
              <a:ext uri="{FF2B5EF4-FFF2-40B4-BE49-F238E27FC236}">
                <a16:creationId xmlns:a16="http://schemas.microsoft.com/office/drawing/2014/main" id="{08EE6C77-4ADD-CCE8-D9E7-644E2AF0C1B9}"/>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l="9154" r="15911" b="-1"/>
          <a:stretch/>
        </p:blipFill>
        <p:spPr>
          <a:xfrm>
            <a:off x="4634621" y="10"/>
            <a:ext cx="7557379" cy="6857990"/>
          </a:xfrm>
          <a:custGeom>
            <a:avLst/>
            <a:gdLst/>
            <a:ahLst/>
            <a:cxnLst/>
            <a:rect l="l" t="t" r="r" b="b"/>
            <a:pathLst>
              <a:path w="7557379" h="6858000">
                <a:moveTo>
                  <a:pt x="62130" y="0"/>
                </a:moveTo>
                <a:lnTo>
                  <a:pt x="7557379" y="0"/>
                </a:lnTo>
                <a:lnTo>
                  <a:pt x="7557379" y="6858000"/>
                </a:lnTo>
                <a:lnTo>
                  <a:pt x="0" y="6858000"/>
                </a:lnTo>
                <a:lnTo>
                  <a:pt x="0" y="6857999"/>
                </a:lnTo>
                <a:lnTo>
                  <a:pt x="736812" y="6857999"/>
                </a:lnTo>
                <a:lnTo>
                  <a:pt x="6722464" y="3"/>
                </a:lnTo>
                <a:lnTo>
                  <a:pt x="7041779" y="1"/>
                </a:lnTo>
                <a:lnTo>
                  <a:pt x="62130" y="1"/>
                </a:lnTo>
                <a:close/>
              </a:path>
            </a:pathLst>
          </a:custGeom>
        </p:spPr>
      </p:pic>
      <p:sp>
        <p:nvSpPr>
          <p:cNvPr id="2" name="Title 1">
            <a:extLst>
              <a:ext uri="{FF2B5EF4-FFF2-40B4-BE49-F238E27FC236}">
                <a16:creationId xmlns:a16="http://schemas.microsoft.com/office/drawing/2014/main" id="{FA16A924-7CDB-3509-B72B-544F2A89C35C}"/>
              </a:ext>
            </a:extLst>
          </p:cNvPr>
          <p:cNvSpPr>
            <a:spLocks noGrp="1"/>
          </p:cNvSpPr>
          <p:nvPr>
            <p:ph type="title"/>
          </p:nvPr>
        </p:nvSpPr>
        <p:spPr>
          <a:xfrm>
            <a:off x="178310" y="-1143000"/>
            <a:ext cx="3535018" cy="2286000"/>
          </a:xfrm>
        </p:spPr>
        <p:txBody>
          <a:bodyPr anchor="b">
            <a:normAutofit/>
          </a:bodyPr>
          <a:lstStyle/>
          <a:p>
            <a:pPr algn="r"/>
            <a:r>
              <a:rPr lang="en-US">
                <a:solidFill>
                  <a:srgbClr val="FFFFFF"/>
                </a:solidFill>
              </a:rPr>
              <a:t>Technologies</a:t>
            </a:r>
          </a:p>
        </p:txBody>
      </p:sp>
      <p:sp>
        <p:nvSpPr>
          <p:cNvPr id="3" name="Content Placeholder 2">
            <a:extLst>
              <a:ext uri="{FF2B5EF4-FFF2-40B4-BE49-F238E27FC236}">
                <a16:creationId xmlns:a16="http://schemas.microsoft.com/office/drawing/2014/main" id="{DAFDDE5E-DE3B-9252-76F2-8A2B293530EC}"/>
              </a:ext>
            </a:extLst>
          </p:cNvPr>
          <p:cNvSpPr>
            <a:spLocks noGrp="1"/>
          </p:cNvSpPr>
          <p:nvPr>
            <p:ph idx="1"/>
          </p:nvPr>
        </p:nvSpPr>
        <p:spPr>
          <a:xfrm>
            <a:off x="597091" y="1749756"/>
            <a:ext cx="7170760" cy="3362011"/>
          </a:xfrm>
        </p:spPr>
        <p:txBody>
          <a:bodyPr vert="horz" lIns="91440" tIns="45720" rIns="91440" bIns="45720" rtlCol="0" anchor="t">
            <a:normAutofit lnSpcReduction="10000"/>
          </a:bodyPr>
          <a:lstStyle/>
          <a:p>
            <a:pPr>
              <a:lnSpc>
                <a:spcPct val="110000"/>
              </a:lnSpc>
            </a:pPr>
            <a:r>
              <a:rPr lang="en-US">
                <a:latin typeface="Calibri"/>
                <a:ea typeface="+mn-lt"/>
                <a:cs typeface="+mn-lt"/>
              </a:rPr>
              <a:t>The appropriate web development technologies for the project, considering factors such as compatibility, scalability, performance, and ease of implementation. Technologies like HTML, CSS, JavaScript, PHP, and MySQL are selected to fulfill the system requirements.</a:t>
            </a:r>
            <a:br>
              <a:rPr lang="en-US">
                <a:latin typeface="Calibri"/>
                <a:ea typeface="+mn-lt"/>
                <a:cs typeface="+mn-lt"/>
              </a:rPr>
            </a:br>
            <a:endParaRPr lang="en-US">
              <a:latin typeface="Calibri"/>
              <a:ea typeface="+mn-lt"/>
              <a:cs typeface="+mn-lt"/>
            </a:endParaRPr>
          </a:p>
          <a:p>
            <a:pPr>
              <a:lnSpc>
                <a:spcPct val="110000"/>
              </a:lnSpc>
            </a:pPr>
            <a:r>
              <a:rPr lang="en-US">
                <a:latin typeface="Calibri"/>
                <a:ea typeface="+mn-lt"/>
                <a:cs typeface="+mn-lt"/>
              </a:rPr>
              <a:t>In the system, we use PHP and MySQL database. We also use Html, CSS, JavaScript and web servers like </a:t>
            </a:r>
            <a:r>
              <a:rPr lang="en-US" err="1">
                <a:latin typeface="Calibri"/>
                <a:ea typeface="+mn-lt"/>
                <a:cs typeface="+mn-lt"/>
              </a:rPr>
              <a:t>Xampp</a:t>
            </a:r>
            <a:r>
              <a:rPr lang="en-US">
                <a:latin typeface="Calibri"/>
                <a:ea typeface="+mn-lt"/>
                <a:cs typeface="+mn-lt"/>
              </a:rPr>
              <a:t>. This is the project which keeps records of the vehicles which are going to parking lot in the parking area.</a:t>
            </a:r>
            <a:endParaRPr lang="en-US">
              <a:latin typeface="Calibri"/>
              <a:cs typeface="Times New Roman"/>
            </a:endParaRPr>
          </a:p>
        </p:txBody>
      </p:sp>
      <p:cxnSp>
        <p:nvCxnSpPr>
          <p:cNvPr id="42" name="Straight Connector 41">
            <a:extLst>
              <a:ext uri="{FF2B5EF4-FFF2-40B4-BE49-F238E27FC236}">
                <a16:creationId xmlns:a16="http://schemas.microsoft.com/office/drawing/2014/main" id="{A7D6E7EA-83E9-4681-9DA2-B56BAE75EA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58238EE-F835-B4B3-91A3-ADDC4CB5D8E1}"/>
              </a:ext>
            </a:extLst>
          </p:cNvPr>
          <p:cNvSpPr txBox="1"/>
          <p:nvPr/>
        </p:nvSpPr>
        <p:spPr>
          <a:xfrm>
            <a:off x="9660538" y="6657945"/>
            <a:ext cx="253146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60215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3F0F4-1693-6FBC-6695-82B17409BAD7}"/>
              </a:ext>
            </a:extLst>
          </p:cNvPr>
          <p:cNvSpPr>
            <a:spLocks noGrp="1"/>
          </p:cNvSpPr>
          <p:nvPr>
            <p:ph type="title"/>
          </p:nvPr>
        </p:nvSpPr>
        <p:spPr>
          <a:xfrm>
            <a:off x="381000" y="2078"/>
            <a:ext cx="9905999" cy="1360898"/>
          </a:xfrm>
        </p:spPr>
        <p:txBody>
          <a:bodyPr/>
          <a:lstStyle/>
          <a:p>
            <a:r>
              <a:rPr lang="en-US" b="1" dirty="0">
                <a:latin typeface="Times New Roman"/>
                <a:cs typeface="Times New Roman"/>
              </a:rPr>
              <a:t>System Requirements</a:t>
            </a:r>
          </a:p>
        </p:txBody>
      </p:sp>
      <p:sp>
        <p:nvSpPr>
          <p:cNvPr id="3" name="Content Placeholder 2">
            <a:extLst>
              <a:ext uri="{FF2B5EF4-FFF2-40B4-BE49-F238E27FC236}">
                <a16:creationId xmlns:a16="http://schemas.microsoft.com/office/drawing/2014/main" id="{871A4C54-5BD2-7C92-ECEC-C77CCC73E22A}"/>
              </a:ext>
            </a:extLst>
          </p:cNvPr>
          <p:cNvSpPr>
            <a:spLocks noGrp="1"/>
          </p:cNvSpPr>
          <p:nvPr>
            <p:ph idx="1"/>
          </p:nvPr>
        </p:nvSpPr>
        <p:spPr>
          <a:xfrm>
            <a:off x="368905" y="1134598"/>
            <a:ext cx="10680094" cy="4764546"/>
          </a:xfrm>
        </p:spPr>
        <p:txBody>
          <a:bodyPr vert="horz" lIns="91440" tIns="45720" rIns="91440" bIns="45720" rtlCol="0" anchor="t">
            <a:normAutofit/>
          </a:bodyPr>
          <a:lstStyle/>
          <a:p>
            <a:r>
              <a:rPr lang="en-US" sz="2400" b="1">
                <a:latin typeface="Times New Roman"/>
                <a:cs typeface="Times New Roman"/>
              </a:rPr>
              <a:t>Hardware Configuration</a:t>
            </a:r>
            <a:r>
              <a:rPr lang="en-US"/>
              <a:t>:</a:t>
            </a:r>
          </a:p>
          <a:p>
            <a:pPr>
              <a:buNone/>
            </a:pPr>
            <a:endParaRPr lang="en-US" b="1">
              <a:latin typeface="Times New Roman"/>
              <a:cs typeface="Times New Roman"/>
            </a:endParaRPr>
          </a:p>
          <a:p>
            <a:pPr>
              <a:buNone/>
            </a:pPr>
            <a:r>
              <a:rPr lang="en-US" b="1">
                <a:latin typeface="Times New Roman"/>
                <a:cs typeface="Times New Roman"/>
              </a:rPr>
              <a:t>Client Side</a:t>
            </a:r>
            <a:r>
              <a:rPr lang="en-US"/>
              <a:t>:</a:t>
            </a:r>
            <a:endParaRPr lang="en-US" b="1">
              <a:latin typeface="Times New Roman"/>
              <a:cs typeface="Times New Roman"/>
            </a:endParaRPr>
          </a:p>
          <a:p>
            <a:pPr>
              <a:buNone/>
            </a:pPr>
            <a:endParaRPr lang="en-US"/>
          </a:p>
          <a:p>
            <a:pPr>
              <a:buNone/>
            </a:pPr>
            <a:endParaRPr lang="en-US"/>
          </a:p>
          <a:p>
            <a:pPr>
              <a:buNone/>
            </a:pPr>
            <a:endParaRPr lang="en-US"/>
          </a:p>
          <a:p>
            <a:pPr>
              <a:buNone/>
            </a:pPr>
            <a:endParaRPr lang="en-US"/>
          </a:p>
          <a:p>
            <a:pPr>
              <a:buNone/>
            </a:pPr>
            <a:r>
              <a:rPr lang="en-US" b="1">
                <a:latin typeface="Times New Roman"/>
                <a:cs typeface="Times New Roman"/>
              </a:rPr>
              <a:t>Server side</a:t>
            </a:r>
            <a:r>
              <a:rPr lang="en-US">
                <a:latin typeface="Times New Roman"/>
                <a:cs typeface="Times New Roman"/>
              </a:rPr>
              <a:t>:</a:t>
            </a:r>
          </a:p>
          <a:p>
            <a:pPr>
              <a:buNone/>
            </a:pPr>
            <a:endParaRPr lang="en-US">
              <a:latin typeface="Times New Roman"/>
              <a:cs typeface="Times New Roman"/>
            </a:endParaRPr>
          </a:p>
          <a:p>
            <a:pPr>
              <a:buNone/>
            </a:pPr>
            <a:endParaRPr lang="en-US"/>
          </a:p>
          <a:p>
            <a:pPr marL="0" indent="0">
              <a:buNone/>
            </a:pPr>
            <a:endParaRPr lang="en-US"/>
          </a:p>
        </p:txBody>
      </p:sp>
      <p:sp>
        <p:nvSpPr>
          <p:cNvPr id="6" name="TextBox 5">
            <a:extLst>
              <a:ext uri="{FF2B5EF4-FFF2-40B4-BE49-F238E27FC236}">
                <a16:creationId xmlns:a16="http://schemas.microsoft.com/office/drawing/2014/main" id="{174DBA13-7706-7AB1-4514-B25453788097}"/>
              </a:ext>
            </a:extLst>
          </p:cNvPr>
          <p:cNvSpPr txBox="1"/>
          <p:nvPr/>
        </p:nvSpPr>
        <p:spPr>
          <a:xfrm>
            <a:off x="5038876" y="44583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8" name="Table 7">
            <a:extLst>
              <a:ext uri="{FF2B5EF4-FFF2-40B4-BE49-F238E27FC236}">
                <a16:creationId xmlns:a16="http://schemas.microsoft.com/office/drawing/2014/main" id="{164610F0-1034-1F1A-5501-CD455423D17E}"/>
              </a:ext>
            </a:extLst>
          </p:cNvPr>
          <p:cNvGraphicFramePr>
            <a:graphicFrameLocks noGrp="1"/>
          </p:cNvGraphicFramePr>
          <p:nvPr>
            <p:extLst>
              <p:ext uri="{D42A27DB-BD31-4B8C-83A1-F6EECF244321}">
                <p14:modId xmlns:p14="http://schemas.microsoft.com/office/powerpoint/2010/main" val="1542101902"/>
              </p:ext>
            </p:extLst>
          </p:nvPr>
        </p:nvGraphicFramePr>
        <p:xfrm>
          <a:off x="1942948" y="4489434"/>
          <a:ext cx="6153150" cy="1169035"/>
        </p:xfrm>
        <a:graphic>
          <a:graphicData uri="http://schemas.openxmlformats.org/drawingml/2006/table">
            <a:tbl>
              <a:tblPr firstRow="1" firstCol="1" bandRow="1">
                <a:tableStyleId>{5C22544A-7EE6-4342-B048-85BDC9FD1C3A}</a:tableStyleId>
              </a:tblPr>
              <a:tblGrid>
                <a:gridCol w="3076575">
                  <a:extLst>
                    <a:ext uri="{9D8B030D-6E8A-4147-A177-3AD203B41FA5}">
                      <a16:colId xmlns:a16="http://schemas.microsoft.com/office/drawing/2014/main" val="583473776"/>
                    </a:ext>
                  </a:extLst>
                </a:gridCol>
                <a:gridCol w="3076575">
                  <a:extLst>
                    <a:ext uri="{9D8B030D-6E8A-4147-A177-3AD203B41FA5}">
                      <a16:colId xmlns:a16="http://schemas.microsoft.com/office/drawing/2014/main" val="620300553"/>
                    </a:ext>
                  </a:extLst>
                </a:gridCol>
              </a:tblGrid>
              <a:tr h="384810">
                <a:tc>
                  <a:txBody>
                    <a:bodyPr/>
                    <a:lstStyle/>
                    <a:p>
                      <a:r>
                        <a:rPr lang="en-US">
                          <a:effectLst/>
                        </a:rPr>
                        <a:t>RAM</a:t>
                      </a:r>
                    </a:p>
                  </a:txBody>
                  <a:tcPr marL="68580" marR="68580" marT="0" marB="0"/>
                </a:tc>
                <a:tc>
                  <a:txBody>
                    <a:bodyPr/>
                    <a:lstStyle/>
                    <a:p>
                      <a:r>
                        <a:rPr lang="en-US" b="0">
                          <a:solidFill>
                            <a:schemeClr val="bg1"/>
                          </a:solidFill>
                          <a:effectLst/>
                        </a:rPr>
                        <a:t>1 GB</a:t>
                      </a:r>
                    </a:p>
                  </a:txBody>
                  <a:tcPr marL="68580" marR="68580" marT="0" marB="0">
                    <a:solidFill>
                      <a:schemeClr val="accent1">
                        <a:lumMod val="40000"/>
                        <a:lumOff val="60000"/>
                      </a:schemeClr>
                    </a:solidFill>
                  </a:tcPr>
                </a:tc>
                <a:extLst>
                  <a:ext uri="{0D108BD9-81ED-4DB2-BD59-A6C34878D82A}">
                    <a16:rowId xmlns:a16="http://schemas.microsoft.com/office/drawing/2014/main" val="3159126677"/>
                  </a:ext>
                </a:extLst>
              </a:tr>
              <a:tr h="384810">
                <a:tc>
                  <a:txBody>
                    <a:bodyPr/>
                    <a:lstStyle/>
                    <a:p>
                      <a:r>
                        <a:rPr lang="en-US">
                          <a:effectLst/>
                        </a:rPr>
                        <a:t>Hard disk</a:t>
                      </a:r>
                    </a:p>
                  </a:txBody>
                  <a:tcPr marL="68580" marR="68580" marT="0" marB="0"/>
                </a:tc>
                <a:tc>
                  <a:txBody>
                    <a:bodyPr/>
                    <a:lstStyle/>
                    <a:p>
                      <a:r>
                        <a:rPr lang="en-US">
                          <a:effectLst/>
                        </a:rPr>
                        <a:t>20 GB</a:t>
                      </a:r>
                    </a:p>
                  </a:txBody>
                  <a:tcPr marL="68580" marR="68580" marT="0" marB="0">
                    <a:solidFill>
                      <a:schemeClr val="accent1">
                        <a:lumMod val="40000"/>
                        <a:lumOff val="60000"/>
                      </a:schemeClr>
                    </a:solidFill>
                  </a:tcPr>
                </a:tc>
                <a:extLst>
                  <a:ext uri="{0D108BD9-81ED-4DB2-BD59-A6C34878D82A}">
                    <a16:rowId xmlns:a16="http://schemas.microsoft.com/office/drawing/2014/main" val="424025452"/>
                  </a:ext>
                </a:extLst>
              </a:tr>
              <a:tr h="399415">
                <a:tc>
                  <a:txBody>
                    <a:bodyPr/>
                    <a:lstStyle/>
                    <a:p>
                      <a:r>
                        <a:rPr lang="en-US">
                          <a:effectLst/>
                        </a:rPr>
                        <a:t>Processor</a:t>
                      </a:r>
                    </a:p>
                  </a:txBody>
                  <a:tcPr marL="68580" marR="68580" marT="0" marB="0"/>
                </a:tc>
                <a:tc>
                  <a:txBody>
                    <a:bodyPr/>
                    <a:lstStyle/>
                    <a:p>
                      <a:r>
                        <a:rPr lang="en-US">
                          <a:effectLst/>
                        </a:rPr>
                        <a:t>2.0 GHz</a:t>
                      </a:r>
                    </a:p>
                  </a:txBody>
                  <a:tcPr marL="68580" marR="68580" marT="0" marB="0">
                    <a:solidFill>
                      <a:schemeClr val="accent1">
                        <a:lumMod val="40000"/>
                        <a:lumOff val="60000"/>
                      </a:schemeClr>
                    </a:solidFill>
                  </a:tcPr>
                </a:tc>
                <a:extLst>
                  <a:ext uri="{0D108BD9-81ED-4DB2-BD59-A6C34878D82A}">
                    <a16:rowId xmlns:a16="http://schemas.microsoft.com/office/drawing/2014/main" val="1285164984"/>
                  </a:ext>
                </a:extLst>
              </a:tr>
            </a:tbl>
          </a:graphicData>
        </a:graphic>
      </p:graphicFrame>
      <p:graphicFrame>
        <p:nvGraphicFramePr>
          <p:cNvPr id="11" name="Table 10">
            <a:extLst>
              <a:ext uri="{FF2B5EF4-FFF2-40B4-BE49-F238E27FC236}">
                <a16:creationId xmlns:a16="http://schemas.microsoft.com/office/drawing/2014/main" id="{85066CB8-21B9-C26C-2445-6199AFFCAF63}"/>
              </a:ext>
            </a:extLst>
          </p:cNvPr>
          <p:cNvGraphicFramePr>
            <a:graphicFrameLocks noGrp="1"/>
          </p:cNvGraphicFramePr>
          <p:nvPr>
            <p:extLst>
              <p:ext uri="{D42A27DB-BD31-4B8C-83A1-F6EECF244321}">
                <p14:modId xmlns:p14="http://schemas.microsoft.com/office/powerpoint/2010/main" val="3227136359"/>
              </p:ext>
            </p:extLst>
          </p:nvPr>
        </p:nvGraphicFramePr>
        <p:xfrm>
          <a:off x="1930854" y="2142959"/>
          <a:ext cx="6153150" cy="1169035"/>
        </p:xfrm>
        <a:graphic>
          <a:graphicData uri="http://schemas.openxmlformats.org/drawingml/2006/table">
            <a:tbl>
              <a:tblPr firstRow="1" firstCol="1" bandRow="1">
                <a:tableStyleId>{5C22544A-7EE6-4342-B048-85BDC9FD1C3A}</a:tableStyleId>
              </a:tblPr>
              <a:tblGrid>
                <a:gridCol w="3076575">
                  <a:extLst>
                    <a:ext uri="{9D8B030D-6E8A-4147-A177-3AD203B41FA5}">
                      <a16:colId xmlns:a16="http://schemas.microsoft.com/office/drawing/2014/main" val="2424197972"/>
                    </a:ext>
                  </a:extLst>
                </a:gridCol>
                <a:gridCol w="3076575">
                  <a:extLst>
                    <a:ext uri="{9D8B030D-6E8A-4147-A177-3AD203B41FA5}">
                      <a16:colId xmlns:a16="http://schemas.microsoft.com/office/drawing/2014/main" val="2625658107"/>
                    </a:ext>
                  </a:extLst>
                </a:gridCol>
              </a:tblGrid>
              <a:tr h="384810">
                <a:tc>
                  <a:txBody>
                    <a:bodyPr/>
                    <a:lstStyle/>
                    <a:p>
                      <a:r>
                        <a:rPr lang="en-US">
                          <a:effectLst/>
                        </a:rPr>
                        <a:t>RAM</a:t>
                      </a:r>
                    </a:p>
                  </a:txBody>
                  <a:tcPr marL="68580" marR="68580" marT="0" marB="0"/>
                </a:tc>
                <a:tc>
                  <a:txBody>
                    <a:bodyPr/>
                    <a:lstStyle/>
                    <a:p>
                      <a:r>
                        <a:rPr lang="en-US" b="0">
                          <a:solidFill>
                            <a:schemeClr val="bg1"/>
                          </a:solidFill>
                          <a:effectLst/>
                        </a:rPr>
                        <a:t>512 MB</a:t>
                      </a:r>
                    </a:p>
                  </a:txBody>
                  <a:tcPr marL="68580" marR="68580" marT="0" marB="0">
                    <a:solidFill>
                      <a:schemeClr val="accent1">
                        <a:lumMod val="40000"/>
                        <a:lumOff val="60000"/>
                      </a:schemeClr>
                    </a:solidFill>
                  </a:tcPr>
                </a:tc>
                <a:extLst>
                  <a:ext uri="{0D108BD9-81ED-4DB2-BD59-A6C34878D82A}">
                    <a16:rowId xmlns:a16="http://schemas.microsoft.com/office/drawing/2014/main" val="1069336417"/>
                  </a:ext>
                </a:extLst>
              </a:tr>
              <a:tr h="384810">
                <a:tc>
                  <a:txBody>
                    <a:bodyPr/>
                    <a:lstStyle/>
                    <a:p>
                      <a:r>
                        <a:rPr lang="en-US">
                          <a:effectLst/>
                        </a:rPr>
                        <a:t>Hard disk</a:t>
                      </a:r>
                    </a:p>
                  </a:txBody>
                  <a:tcPr marL="68580" marR="68580" marT="0" marB="0"/>
                </a:tc>
                <a:tc>
                  <a:txBody>
                    <a:bodyPr/>
                    <a:lstStyle/>
                    <a:p>
                      <a:r>
                        <a:rPr lang="en-US">
                          <a:effectLst/>
                        </a:rPr>
                        <a:t>10 GB</a:t>
                      </a:r>
                    </a:p>
                  </a:txBody>
                  <a:tcPr marL="68580" marR="68580" marT="0" marB="0">
                    <a:solidFill>
                      <a:schemeClr val="accent1">
                        <a:lumMod val="40000"/>
                        <a:lumOff val="60000"/>
                      </a:schemeClr>
                    </a:solidFill>
                  </a:tcPr>
                </a:tc>
                <a:extLst>
                  <a:ext uri="{0D108BD9-81ED-4DB2-BD59-A6C34878D82A}">
                    <a16:rowId xmlns:a16="http://schemas.microsoft.com/office/drawing/2014/main" val="798561181"/>
                  </a:ext>
                </a:extLst>
              </a:tr>
              <a:tr h="399415">
                <a:tc>
                  <a:txBody>
                    <a:bodyPr/>
                    <a:lstStyle/>
                    <a:p>
                      <a:r>
                        <a:rPr lang="en-US">
                          <a:effectLst/>
                        </a:rPr>
                        <a:t>Processor</a:t>
                      </a:r>
                    </a:p>
                  </a:txBody>
                  <a:tcPr marL="68580" marR="68580" marT="0" marB="0"/>
                </a:tc>
                <a:tc>
                  <a:txBody>
                    <a:bodyPr/>
                    <a:lstStyle/>
                    <a:p>
                      <a:r>
                        <a:rPr lang="en-US">
                          <a:effectLst/>
                        </a:rPr>
                        <a:t>1.0 GHz</a:t>
                      </a:r>
                    </a:p>
                  </a:txBody>
                  <a:tcPr marL="68580" marR="68580" marT="0" marB="0">
                    <a:solidFill>
                      <a:schemeClr val="accent1">
                        <a:lumMod val="40000"/>
                        <a:lumOff val="60000"/>
                      </a:schemeClr>
                    </a:solidFill>
                  </a:tcPr>
                </a:tc>
                <a:extLst>
                  <a:ext uri="{0D108BD9-81ED-4DB2-BD59-A6C34878D82A}">
                    <a16:rowId xmlns:a16="http://schemas.microsoft.com/office/drawing/2014/main" val="2331091459"/>
                  </a:ext>
                </a:extLst>
              </a:tr>
            </a:tbl>
          </a:graphicData>
        </a:graphic>
      </p:graphicFrame>
    </p:spTree>
    <p:extLst>
      <p:ext uri="{BB962C8B-B14F-4D97-AF65-F5344CB8AC3E}">
        <p14:creationId xmlns:p14="http://schemas.microsoft.com/office/powerpoint/2010/main" val="3229518599"/>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RegattaVTI</vt:lpstr>
      <vt:lpstr>Car Parking System</vt:lpstr>
      <vt:lpstr>PowerPoint Presentation</vt:lpstr>
      <vt:lpstr>Introduction</vt:lpstr>
      <vt:lpstr>Existing system</vt:lpstr>
      <vt:lpstr>Existing system</vt:lpstr>
      <vt:lpstr>PowerPoint Presentation</vt:lpstr>
      <vt:lpstr>PowerPoint Presentation</vt:lpstr>
      <vt:lpstr>Technologies</vt:lpstr>
      <vt:lpstr>System Requirements</vt:lpstr>
      <vt:lpstr>System Requirements</vt:lpstr>
      <vt:lpstr>Proposed system</vt:lpstr>
      <vt:lpstr>Proposed System</vt:lpstr>
      <vt:lpstr>Proposed System</vt:lpstr>
      <vt:lpstr>Proposed System</vt:lpstr>
      <vt:lpstr>Results</vt:lpstr>
      <vt:lpstr>Results</vt:lpstr>
      <vt:lpstr>Results</vt:lpstr>
      <vt:lpstr>Results</vt:lpstr>
      <vt:lpstr>Conclusion</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279</cp:revision>
  <dcterms:created xsi:type="dcterms:W3CDTF">2023-05-24T06:45:27Z</dcterms:created>
  <dcterms:modified xsi:type="dcterms:W3CDTF">2023-05-24T17:09:47Z</dcterms:modified>
</cp:coreProperties>
</file>